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94" r:id="rId2"/>
    <p:sldId id="262" r:id="rId3"/>
    <p:sldId id="333" r:id="rId4"/>
    <p:sldId id="334" r:id="rId5"/>
    <p:sldId id="335" r:id="rId6"/>
    <p:sldId id="258" r:id="rId7"/>
    <p:sldId id="259" r:id="rId8"/>
    <p:sldId id="296" r:id="rId9"/>
    <p:sldId id="270" r:id="rId10"/>
    <p:sldId id="261" r:id="rId11"/>
    <p:sldId id="269" r:id="rId12"/>
    <p:sldId id="264" r:id="rId13"/>
    <p:sldId id="265" r:id="rId14"/>
    <p:sldId id="271" r:id="rId15"/>
    <p:sldId id="272" r:id="rId16"/>
    <p:sldId id="297" r:id="rId17"/>
    <p:sldId id="329" r:id="rId18"/>
    <p:sldId id="320" r:id="rId19"/>
    <p:sldId id="321" r:id="rId20"/>
    <p:sldId id="322" r:id="rId21"/>
    <p:sldId id="327" r:id="rId22"/>
    <p:sldId id="328" r:id="rId23"/>
    <p:sldId id="324" r:id="rId24"/>
    <p:sldId id="325" r:id="rId25"/>
    <p:sldId id="326" r:id="rId26"/>
    <p:sldId id="279" r:id="rId27"/>
    <p:sldId id="280" r:id="rId28"/>
    <p:sldId id="281" r:id="rId29"/>
    <p:sldId id="283" r:id="rId30"/>
    <p:sldId id="266" r:id="rId31"/>
    <p:sldId id="284" r:id="rId32"/>
    <p:sldId id="285" r:id="rId33"/>
    <p:sldId id="286" r:id="rId34"/>
    <p:sldId id="330" r:id="rId35"/>
    <p:sldId id="268" r:id="rId36"/>
    <p:sldId id="267" r:id="rId37"/>
    <p:sldId id="287" r:id="rId38"/>
    <p:sldId id="288" r:id="rId39"/>
    <p:sldId id="331" r:id="rId40"/>
    <p:sldId id="293" r:id="rId41"/>
    <p:sldId id="299" r:id="rId42"/>
    <p:sldId id="300" r:id="rId43"/>
    <p:sldId id="301" r:id="rId44"/>
    <p:sldId id="304" r:id="rId45"/>
    <p:sldId id="305" r:id="rId46"/>
    <p:sldId id="306" r:id="rId47"/>
    <p:sldId id="307" r:id="rId48"/>
    <p:sldId id="309" r:id="rId49"/>
    <p:sldId id="310" r:id="rId50"/>
    <p:sldId id="311" r:id="rId51"/>
    <p:sldId id="312" r:id="rId52"/>
    <p:sldId id="332" r:id="rId53"/>
    <p:sldId id="314" r:id="rId54"/>
    <p:sldId id="315" r:id="rId55"/>
    <p:sldId id="316" r:id="rId56"/>
    <p:sldId id="317" r:id="rId57"/>
    <p:sldId id="318" r:id="rId58"/>
    <p:sldId id="319" r:id="rId59"/>
    <p:sldId id="33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CC33"/>
    <a:srgbClr val="006600"/>
    <a:srgbClr val="43FF43"/>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301" autoAdjust="0"/>
    <p:restoredTop sz="94660"/>
  </p:normalViewPr>
  <p:slideViewPr>
    <p:cSldViewPr>
      <p:cViewPr varScale="1">
        <p:scale>
          <a:sx n="68" d="100"/>
          <a:sy n="68"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90" y="26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BB024-F99B-48E8-92B0-C0BA4FF64538}"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47DFE71F-8E33-4C35-A4B2-CA3DD9FDCC95}">
      <dgm:prSet phldrT="[Text]" custT="1"/>
      <dgm:spPr>
        <a:solidFill>
          <a:srgbClr val="FFFF00"/>
        </a:solidFill>
      </dgm:spPr>
      <dgm:t>
        <a:bodyPr/>
        <a:lstStyle/>
        <a:p>
          <a:r>
            <a:rPr lang="fa-IR" sz="2000" smtClean="0">
              <a:solidFill>
                <a:schemeClr val="accent5">
                  <a:lumMod val="75000"/>
                </a:schemeClr>
              </a:solidFill>
              <a:cs typeface="B Titr" pitchFamily="2" charset="-78"/>
            </a:rPr>
            <a:t>کودک بیمار </a:t>
          </a:r>
          <a:endParaRPr lang="en-US" sz="2000" dirty="0">
            <a:solidFill>
              <a:schemeClr val="accent5">
                <a:lumMod val="75000"/>
              </a:schemeClr>
            </a:solidFill>
            <a:cs typeface="B Titr" pitchFamily="2" charset="-78"/>
          </a:endParaRPr>
        </a:p>
      </dgm:t>
    </dgm:pt>
    <dgm:pt modelId="{3ACA1595-2B9A-498F-97C0-89248EE137EF}" type="parTrans" cxnId="{30460C23-C0DA-44DC-9C7A-6D0A98F37797}">
      <dgm:prSet/>
      <dgm:spPr/>
      <dgm:t>
        <a:bodyPr/>
        <a:lstStyle/>
        <a:p>
          <a:endParaRPr lang="en-US"/>
        </a:p>
      </dgm:t>
    </dgm:pt>
    <dgm:pt modelId="{AF9BA8D2-B3B7-43E6-A9AB-B35A5C45AC39}" type="sibTrans" cxnId="{30460C23-C0DA-44DC-9C7A-6D0A98F37797}">
      <dgm:prSet/>
      <dgm:spPr/>
      <dgm:t>
        <a:bodyPr/>
        <a:lstStyle/>
        <a:p>
          <a:endParaRPr lang="en-US"/>
        </a:p>
      </dgm:t>
    </dgm:pt>
    <dgm:pt modelId="{A98AA06F-0EDB-4856-9F53-0F5AB2022B4B}">
      <dgm:prSet phldrT="[Text]" custT="1"/>
      <dgm:spPr>
        <a:solidFill>
          <a:srgbClr val="FFFF00"/>
        </a:solidFill>
      </dgm:spPr>
      <dgm:t>
        <a:bodyPr/>
        <a:lstStyle/>
        <a:p>
          <a:r>
            <a:rPr lang="fa-IR" sz="1800" dirty="0" smtClean="0">
              <a:solidFill>
                <a:schemeClr val="accent1">
                  <a:lumMod val="75000"/>
                </a:schemeClr>
              </a:solidFill>
              <a:cs typeface="B Yekan" pitchFamily="2" charset="-78"/>
            </a:rPr>
            <a:t>اتلاف مواد غذایی </a:t>
          </a:r>
        </a:p>
        <a:p>
          <a:r>
            <a:rPr lang="fa-IR" sz="1800" dirty="0" smtClean="0">
              <a:solidFill>
                <a:schemeClr val="accent5">
                  <a:lumMod val="75000"/>
                </a:schemeClr>
              </a:solidFill>
              <a:cs typeface="B Yekan" pitchFamily="2" charset="-78"/>
            </a:rPr>
            <a:t>اسهال</a:t>
          </a:r>
          <a:r>
            <a:rPr lang="fa-IR" sz="2500" dirty="0" smtClean="0"/>
            <a:t> </a:t>
          </a:r>
          <a:endParaRPr lang="fa-IR" sz="1800" dirty="0" smtClean="0">
            <a:solidFill>
              <a:schemeClr val="accent5">
                <a:lumMod val="75000"/>
              </a:schemeClr>
            </a:solidFill>
            <a:cs typeface="B Yekan" pitchFamily="2" charset="-78"/>
          </a:endParaRPr>
        </a:p>
        <a:p>
          <a:r>
            <a:rPr lang="fa-IR" sz="1800" dirty="0" smtClean="0">
              <a:solidFill>
                <a:schemeClr val="accent5">
                  <a:lumMod val="75000"/>
                </a:schemeClr>
              </a:solidFill>
              <a:cs typeface="B Yekan" pitchFamily="2" charset="-78"/>
            </a:rPr>
            <a:t>استفراغ </a:t>
          </a:r>
        </a:p>
        <a:p>
          <a:r>
            <a:rPr lang="fa-IR" sz="1800" dirty="0" smtClean="0">
              <a:solidFill>
                <a:schemeClr val="accent5">
                  <a:lumMod val="75000"/>
                </a:schemeClr>
              </a:solidFill>
              <a:cs typeface="B Yekan" pitchFamily="2" charset="-78"/>
            </a:rPr>
            <a:t>تب</a:t>
          </a:r>
          <a:endParaRPr lang="en-US" sz="1800" dirty="0" smtClean="0">
            <a:solidFill>
              <a:schemeClr val="accent5">
                <a:lumMod val="75000"/>
              </a:schemeClr>
            </a:solidFill>
            <a:cs typeface="B Yekan" pitchFamily="2" charset="-78"/>
          </a:endParaRPr>
        </a:p>
      </dgm:t>
    </dgm:pt>
    <dgm:pt modelId="{70AE9371-63A1-4E49-B8A6-853AF58E6DB4}" type="parTrans" cxnId="{C5D50483-66BE-4BBB-80A5-AE9AB9312D61}">
      <dgm:prSet/>
      <dgm:spPr/>
      <dgm:t>
        <a:bodyPr/>
        <a:lstStyle/>
        <a:p>
          <a:endParaRPr lang="en-US"/>
        </a:p>
      </dgm:t>
    </dgm:pt>
    <dgm:pt modelId="{5E9DD2E0-26A0-4838-B3F5-F88F1E0DE768}" type="sibTrans" cxnId="{C5D50483-66BE-4BBB-80A5-AE9AB9312D61}">
      <dgm:prSet/>
      <dgm:spPr/>
      <dgm:t>
        <a:bodyPr/>
        <a:lstStyle/>
        <a:p>
          <a:endParaRPr lang="en-US"/>
        </a:p>
      </dgm:t>
    </dgm:pt>
    <dgm:pt modelId="{527C0BA8-C268-4F8A-BBE0-10867A2A9E0F}">
      <dgm:prSet phldrT="[Text]" custT="1"/>
      <dgm:spPr>
        <a:solidFill>
          <a:srgbClr val="FFFF00"/>
        </a:solidFill>
      </dgm:spPr>
      <dgm:t>
        <a:bodyPr/>
        <a:lstStyle/>
        <a:p>
          <a:r>
            <a:rPr lang="fa-IR" sz="1800" dirty="0" smtClean="0">
              <a:solidFill>
                <a:schemeClr val="accent1">
                  <a:lumMod val="75000"/>
                </a:schemeClr>
              </a:solidFill>
              <a:cs typeface="B Yekan" pitchFamily="2" charset="-78"/>
            </a:rPr>
            <a:t>دریافت کم </a:t>
          </a:r>
        </a:p>
        <a:p>
          <a:r>
            <a:rPr lang="fa-IR" sz="1800" dirty="0" smtClean="0">
              <a:solidFill>
                <a:schemeClr val="accent5">
                  <a:lumMod val="75000"/>
                </a:schemeClr>
              </a:solidFill>
              <a:cs typeface="B Yekan" pitchFamily="2" charset="-78"/>
            </a:rPr>
            <a:t>بی اشتهایی</a:t>
          </a:r>
        </a:p>
        <a:p>
          <a:r>
            <a:rPr lang="fa-IR" sz="1800" dirty="0" smtClean="0">
              <a:solidFill>
                <a:schemeClr val="accent5">
                  <a:lumMod val="75000"/>
                </a:schemeClr>
              </a:solidFill>
              <a:cs typeface="B Yekan" pitchFamily="2" charset="-78"/>
            </a:rPr>
            <a:t>پرهیزهای غذایی</a:t>
          </a:r>
        </a:p>
        <a:p>
          <a:r>
            <a:rPr lang="fa-IR" sz="1800" dirty="0" smtClean="0">
              <a:solidFill>
                <a:schemeClr val="accent5">
                  <a:lumMod val="75000"/>
                </a:schemeClr>
              </a:solidFill>
              <a:cs typeface="B Yekan" pitchFamily="2" charset="-78"/>
            </a:rPr>
            <a:t>درد هنگام خوردن</a:t>
          </a:r>
          <a:endParaRPr lang="en-US" sz="1800" dirty="0" smtClean="0">
            <a:solidFill>
              <a:schemeClr val="accent5">
                <a:lumMod val="75000"/>
              </a:schemeClr>
            </a:solidFill>
            <a:cs typeface="B Yekan" pitchFamily="2" charset="-78"/>
          </a:endParaRPr>
        </a:p>
      </dgm:t>
    </dgm:pt>
    <dgm:pt modelId="{AF2FD968-2751-4DB1-9BCD-200BEFDAB3F5}" type="parTrans" cxnId="{DAFA9089-AD86-401A-89E4-C537F30A0416}">
      <dgm:prSet/>
      <dgm:spPr/>
      <dgm:t>
        <a:bodyPr/>
        <a:lstStyle/>
        <a:p>
          <a:endParaRPr lang="en-US"/>
        </a:p>
      </dgm:t>
    </dgm:pt>
    <dgm:pt modelId="{0DCC83DC-21D8-4838-9BA0-CA823EF2E9DF}" type="sibTrans" cxnId="{DAFA9089-AD86-401A-89E4-C537F30A0416}">
      <dgm:prSet/>
      <dgm:spPr/>
      <dgm:t>
        <a:bodyPr/>
        <a:lstStyle/>
        <a:p>
          <a:endParaRPr lang="en-US"/>
        </a:p>
      </dgm:t>
    </dgm:pt>
    <dgm:pt modelId="{7869014F-A9EC-40E8-8598-AFB12DF4D887}">
      <dgm:prSet phldrT="[Text]" custT="1"/>
      <dgm:spPr>
        <a:solidFill>
          <a:srgbClr val="FFFF00"/>
        </a:solidFill>
      </dgm:spPr>
      <dgm:t>
        <a:bodyPr/>
        <a:lstStyle/>
        <a:p>
          <a:endParaRPr lang="fa-IR" sz="1800" dirty="0" smtClean="0">
            <a:solidFill>
              <a:schemeClr val="accent5">
                <a:lumMod val="75000"/>
              </a:schemeClr>
            </a:solidFill>
            <a:cs typeface="B Yekan" pitchFamily="2" charset="-78"/>
          </a:endParaRPr>
        </a:p>
        <a:p>
          <a:r>
            <a:rPr lang="fa-IR" sz="1800" dirty="0" smtClean="0">
              <a:solidFill>
                <a:schemeClr val="accent1">
                  <a:lumMod val="75000"/>
                </a:schemeClr>
              </a:solidFill>
              <a:cs typeface="B Yekan" pitchFamily="2" charset="-78"/>
            </a:rPr>
            <a:t>افزایش نیاز </a:t>
          </a:r>
        </a:p>
        <a:p>
          <a:r>
            <a:rPr lang="fa-IR" sz="1800" dirty="0" smtClean="0">
              <a:solidFill>
                <a:schemeClr val="accent5">
                  <a:lumMod val="75000"/>
                </a:schemeClr>
              </a:solidFill>
              <a:cs typeface="B Yekan" pitchFamily="2" charset="-78"/>
            </a:rPr>
            <a:t>مقابله با عامل مهاجم </a:t>
          </a:r>
        </a:p>
        <a:p>
          <a:r>
            <a:rPr lang="fa-IR" sz="1800" dirty="0" smtClean="0">
              <a:solidFill>
                <a:schemeClr val="accent5">
                  <a:lumMod val="75000"/>
                </a:schemeClr>
              </a:solidFill>
              <a:cs typeface="B Yekan" pitchFamily="2" charset="-78"/>
            </a:rPr>
            <a:t>افزایش متابولیسم </a:t>
          </a:r>
          <a:endParaRPr lang="en-US" sz="1800" dirty="0">
            <a:solidFill>
              <a:schemeClr val="accent5">
                <a:lumMod val="75000"/>
              </a:schemeClr>
            </a:solidFill>
            <a:cs typeface="B Yekan" pitchFamily="2" charset="-78"/>
          </a:endParaRPr>
        </a:p>
      </dgm:t>
    </dgm:pt>
    <dgm:pt modelId="{50CD4BAB-548E-4F16-91F8-24B7CA995B7D}" type="parTrans" cxnId="{5BDF41FC-A391-4DE3-B3B6-502D38D92CAC}">
      <dgm:prSet/>
      <dgm:spPr/>
      <dgm:t>
        <a:bodyPr/>
        <a:lstStyle/>
        <a:p>
          <a:endParaRPr lang="en-US"/>
        </a:p>
      </dgm:t>
    </dgm:pt>
    <dgm:pt modelId="{042F8B8A-9C2C-4FF4-A51F-0CA768A7062E}" type="sibTrans" cxnId="{5BDF41FC-A391-4DE3-B3B6-502D38D92CAC}">
      <dgm:prSet/>
      <dgm:spPr/>
      <dgm:t>
        <a:bodyPr/>
        <a:lstStyle/>
        <a:p>
          <a:endParaRPr lang="en-US"/>
        </a:p>
      </dgm:t>
    </dgm:pt>
    <dgm:pt modelId="{116FB5A0-CD6E-41D5-9D3D-F5AD5973F1C4}" type="pres">
      <dgm:prSet presAssocID="{DB5BB024-F99B-48E8-92B0-C0BA4FF64538}" presName="hierChild1" presStyleCnt="0">
        <dgm:presLayoutVars>
          <dgm:orgChart val="1"/>
          <dgm:chPref val="1"/>
          <dgm:dir/>
          <dgm:animOne val="branch"/>
          <dgm:animLvl val="lvl"/>
          <dgm:resizeHandles/>
        </dgm:presLayoutVars>
      </dgm:prSet>
      <dgm:spPr/>
      <dgm:t>
        <a:bodyPr/>
        <a:lstStyle/>
        <a:p>
          <a:pPr rtl="1"/>
          <a:endParaRPr lang="fa-IR"/>
        </a:p>
      </dgm:t>
    </dgm:pt>
    <dgm:pt modelId="{F95243D7-C447-4D8F-AFC2-B325C4AA3B25}" type="pres">
      <dgm:prSet presAssocID="{47DFE71F-8E33-4C35-A4B2-CA3DD9FDCC95}" presName="hierRoot1" presStyleCnt="0">
        <dgm:presLayoutVars>
          <dgm:hierBranch val="init"/>
        </dgm:presLayoutVars>
      </dgm:prSet>
      <dgm:spPr/>
    </dgm:pt>
    <dgm:pt modelId="{9A018675-17DA-4845-A797-E82DDAAC1E5C}" type="pres">
      <dgm:prSet presAssocID="{47DFE71F-8E33-4C35-A4B2-CA3DD9FDCC95}" presName="rootComposite1" presStyleCnt="0"/>
      <dgm:spPr/>
    </dgm:pt>
    <dgm:pt modelId="{3E301A3C-48E6-4A81-9ED6-FBB16D7EF6F3}" type="pres">
      <dgm:prSet presAssocID="{47DFE71F-8E33-4C35-A4B2-CA3DD9FDCC95}" presName="rootText1" presStyleLbl="node0" presStyleIdx="0" presStyleCnt="1" custFlipVert="0" custScaleX="128401" custScaleY="47839" custLinFactNeighborX="67" custLinFactNeighborY="-3419">
        <dgm:presLayoutVars>
          <dgm:chPref val="3"/>
        </dgm:presLayoutVars>
      </dgm:prSet>
      <dgm:spPr/>
      <dgm:t>
        <a:bodyPr/>
        <a:lstStyle/>
        <a:p>
          <a:pPr rtl="1"/>
          <a:endParaRPr lang="fa-IR"/>
        </a:p>
      </dgm:t>
    </dgm:pt>
    <dgm:pt modelId="{FF4D0690-5198-4C31-AFC8-6FCB132A79CA}" type="pres">
      <dgm:prSet presAssocID="{47DFE71F-8E33-4C35-A4B2-CA3DD9FDCC95}" presName="rootConnector1" presStyleLbl="node1" presStyleIdx="0" presStyleCnt="0"/>
      <dgm:spPr/>
      <dgm:t>
        <a:bodyPr/>
        <a:lstStyle/>
        <a:p>
          <a:pPr rtl="1"/>
          <a:endParaRPr lang="fa-IR"/>
        </a:p>
      </dgm:t>
    </dgm:pt>
    <dgm:pt modelId="{29E33E79-3B3C-43F2-86E9-10CF58A00176}" type="pres">
      <dgm:prSet presAssocID="{47DFE71F-8E33-4C35-A4B2-CA3DD9FDCC95}" presName="hierChild2" presStyleCnt="0"/>
      <dgm:spPr/>
    </dgm:pt>
    <dgm:pt modelId="{D988D47E-434A-4195-BF8A-5C35D93ADCF3}" type="pres">
      <dgm:prSet presAssocID="{70AE9371-63A1-4E49-B8A6-853AF58E6DB4}" presName="Name37" presStyleLbl="parChTrans1D2" presStyleIdx="0" presStyleCnt="3"/>
      <dgm:spPr/>
      <dgm:t>
        <a:bodyPr/>
        <a:lstStyle/>
        <a:p>
          <a:pPr rtl="1"/>
          <a:endParaRPr lang="fa-IR"/>
        </a:p>
      </dgm:t>
    </dgm:pt>
    <dgm:pt modelId="{8CEA8634-CD25-48EE-A00B-E67962D26E13}" type="pres">
      <dgm:prSet presAssocID="{A98AA06F-0EDB-4856-9F53-0F5AB2022B4B}" presName="hierRoot2" presStyleCnt="0">
        <dgm:presLayoutVars>
          <dgm:hierBranch val="init"/>
        </dgm:presLayoutVars>
      </dgm:prSet>
      <dgm:spPr/>
    </dgm:pt>
    <dgm:pt modelId="{02B865CB-7859-4F1B-B662-05543EDE5A40}" type="pres">
      <dgm:prSet presAssocID="{A98AA06F-0EDB-4856-9F53-0F5AB2022B4B}" presName="rootComposite" presStyleCnt="0"/>
      <dgm:spPr/>
    </dgm:pt>
    <dgm:pt modelId="{4398E0FF-0D52-4884-A608-C41E6AB7D9C0}" type="pres">
      <dgm:prSet presAssocID="{A98AA06F-0EDB-4856-9F53-0F5AB2022B4B}" presName="rootText" presStyleLbl="node2" presStyleIdx="0" presStyleCnt="3" custScaleY="195200">
        <dgm:presLayoutVars>
          <dgm:chPref val="3"/>
        </dgm:presLayoutVars>
      </dgm:prSet>
      <dgm:spPr/>
      <dgm:t>
        <a:bodyPr/>
        <a:lstStyle/>
        <a:p>
          <a:endParaRPr lang="en-US"/>
        </a:p>
      </dgm:t>
    </dgm:pt>
    <dgm:pt modelId="{4AA490A5-5EFF-4402-A83D-41BCFA2AD3EB}" type="pres">
      <dgm:prSet presAssocID="{A98AA06F-0EDB-4856-9F53-0F5AB2022B4B}" presName="rootConnector" presStyleLbl="node2" presStyleIdx="0" presStyleCnt="3"/>
      <dgm:spPr/>
      <dgm:t>
        <a:bodyPr/>
        <a:lstStyle/>
        <a:p>
          <a:pPr rtl="1"/>
          <a:endParaRPr lang="fa-IR"/>
        </a:p>
      </dgm:t>
    </dgm:pt>
    <dgm:pt modelId="{D6AA6389-58E7-42C8-BF60-FECC8D2FC8C7}" type="pres">
      <dgm:prSet presAssocID="{A98AA06F-0EDB-4856-9F53-0F5AB2022B4B}" presName="hierChild4" presStyleCnt="0"/>
      <dgm:spPr/>
    </dgm:pt>
    <dgm:pt modelId="{BFBD685C-176C-423B-9890-0AF460CBD235}" type="pres">
      <dgm:prSet presAssocID="{A98AA06F-0EDB-4856-9F53-0F5AB2022B4B}" presName="hierChild5" presStyleCnt="0"/>
      <dgm:spPr/>
    </dgm:pt>
    <dgm:pt modelId="{67324E37-B5FD-467D-B3E2-2548D90BCBF1}" type="pres">
      <dgm:prSet presAssocID="{AF2FD968-2751-4DB1-9BCD-200BEFDAB3F5}" presName="Name37" presStyleLbl="parChTrans1D2" presStyleIdx="1" presStyleCnt="3"/>
      <dgm:spPr/>
      <dgm:t>
        <a:bodyPr/>
        <a:lstStyle/>
        <a:p>
          <a:pPr rtl="1"/>
          <a:endParaRPr lang="fa-IR"/>
        </a:p>
      </dgm:t>
    </dgm:pt>
    <dgm:pt modelId="{6557F565-104B-4F9B-8DF2-11E46FF13A76}" type="pres">
      <dgm:prSet presAssocID="{527C0BA8-C268-4F8A-BBE0-10867A2A9E0F}" presName="hierRoot2" presStyleCnt="0">
        <dgm:presLayoutVars>
          <dgm:hierBranch val="init"/>
        </dgm:presLayoutVars>
      </dgm:prSet>
      <dgm:spPr/>
    </dgm:pt>
    <dgm:pt modelId="{3C183B44-9C08-4EA8-A2DF-7F2C31D26F77}" type="pres">
      <dgm:prSet presAssocID="{527C0BA8-C268-4F8A-BBE0-10867A2A9E0F}" presName="rootComposite" presStyleCnt="0"/>
      <dgm:spPr/>
    </dgm:pt>
    <dgm:pt modelId="{29A4FE32-456A-4771-887D-ACF90B8A8C7F}" type="pres">
      <dgm:prSet presAssocID="{527C0BA8-C268-4F8A-BBE0-10867A2A9E0F}" presName="rootText" presStyleLbl="node2" presStyleIdx="1" presStyleCnt="3" custScaleY="195199">
        <dgm:presLayoutVars>
          <dgm:chPref val="3"/>
        </dgm:presLayoutVars>
      </dgm:prSet>
      <dgm:spPr/>
      <dgm:t>
        <a:bodyPr/>
        <a:lstStyle/>
        <a:p>
          <a:endParaRPr lang="en-US"/>
        </a:p>
      </dgm:t>
    </dgm:pt>
    <dgm:pt modelId="{FCBC3639-E1AA-489C-93C2-80B2F5FDF2C0}" type="pres">
      <dgm:prSet presAssocID="{527C0BA8-C268-4F8A-BBE0-10867A2A9E0F}" presName="rootConnector" presStyleLbl="node2" presStyleIdx="1" presStyleCnt="3"/>
      <dgm:spPr/>
      <dgm:t>
        <a:bodyPr/>
        <a:lstStyle/>
        <a:p>
          <a:pPr rtl="1"/>
          <a:endParaRPr lang="fa-IR"/>
        </a:p>
      </dgm:t>
    </dgm:pt>
    <dgm:pt modelId="{FF37F896-AFE6-40C5-9D8B-B2A32D7807B8}" type="pres">
      <dgm:prSet presAssocID="{527C0BA8-C268-4F8A-BBE0-10867A2A9E0F}" presName="hierChild4" presStyleCnt="0"/>
      <dgm:spPr/>
    </dgm:pt>
    <dgm:pt modelId="{8495F285-4891-4FA2-BAC9-174FC8CDAD1B}" type="pres">
      <dgm:prSet presAssocID="{527C0BA8-C268-4F8A-BBE0-10867A2A9E0F}" presName="hierChild5" presStyleCnt="0"/>
      <dgm:spPr/>
    </dgm:pt>
    <dgm:pt modelId="{7BA21A3B-4667-41A4-9470-3AFE2F27532C}" type="pres">
      <dgm:prSet presAssocID="{50CD4BAB-548E-4F16-91F8-24B7CA995B7D}" presName="Name37" presStyleLbl="parChTrans1D2" presStyleIdx="2" presStyleCnt="3"/>
      <dgm:spPr/>
      <dgm:t>
        <a:bodyPr/>
        <a:lstStyle/>
        <a:p>
          <a:pPr rtl="1"/>
          <a:endParaRPr lang="fa-IR"/>
        </a:p>
      </dgm:t>
    </dgm:pt>
    <dgm:pt modelId="{8A7DC942-B146-4C82-86F3-CB5634EBE1E7}" type="pres">
      <dgm:prSet presAssocID="{7869014F-A9EC-40E8-8598-AFB12DF4D887}" presName="hierRoot2" presStyleCnt="0">
        <dgm:presLayoutVars>
          <dgm:hierBranch val="init"/>
        </dgm:presLayoutVars>
      </dgm:prSet>
      <dgm:spPr/>
    </dgm:pt>
    <dgm:pt modelId="{7D129A26-841A-486D-AA06-D8E8AA412444}" type="pres">
      <dgm:prSet presAssocID="{7869014F-A9EC-40E8-8598-AFB12DF4D887}" presName="rootComposite" presStyleCnt="0"/>
      <dgm:spPr/>
    </dgm:pt>
    <dgm:pt modelId="{61E89AB6-1CA2-4B81-9BAB-488883CC0F50}" type="pres">
      <dgm:prSet presAssocID="{7869014F-A9EC-40E8-8598-AFB12DF4D887}" presName="rootText" presStyleLbl="node2" presStyleIdx="2" presStyleCnt="3" custScaleY="195199">
        <dgm:presLayoutVars>
          <dgm:chPref val="3"/>
        </dgm:presLayoutVars>
      </dgm:prSet>
      <dgm:spPr/>
      <dgm:t>
        <a:bodyPr/>
        <a:lstStyle/>
        <a:p>
          <a:endParaRPr lang="en-US"/>
        </a:p>
      </dgm:t>
    </dgm:pt>
    <dgm:pt modelId="{49D68D21-5FAC-47E5-BA22-28415C653D96}" type="pres">
      <dgm:prSet presAssocID="{7869014F-A9EC-40E8-8598-AFB12DF4D887}" presName="rootConnector" presStyleLbl="node2" presStyleIdx="2" presStyleCnt="3"/>
      <dgm:spPr/>
      <dgm:t>
        <a:bodyPr/>
        <a:lstStyle/>
        <a:p>
          <a:pPr rtl="1"/>
          <a:endParaRPr lang="fa-IR"/>
        </a:p>
      </dgm:t>
    </dgm:pt>
    <dgm:pt modelId="{EF89EE10-2D2D-40EF-9726-A7C3FE73D63D}" type="pres">
      <dgm:prSet presAssocID="{7869014F-A9EC-40E8-8598-AFB12DF4D887}" presName="hierChild4" presStyleCnt="0"/>
      <dgm:spPr/>
    </dgm:pt>
    <dgm:pt modelId="{54D8D089-EB26-480A-A077-677BC6C4C797}" type="pres">
      <dgm:prSet presAssocID="{7869014F-A9EC-40E8-8598-AFB12DF4D887}" presName="hierChild5" presStyleCnt="0"/>
      <dgm:spPr/>
    </dgm:pt>
    <dgm:pt modelId="{6A1B5133-4367-4640-8DE4-3A65CAF75CEF}" type="pres">
      <dgm:prSet presAssocID="{47DFE71F-8E33-4C35-A4B2-CA3DD9FDCC95}" presName="hierChild3" presStyleCnt="0"/>
      <dgm:spPr/>
    </dgm:pt>
  </dgm:ptLst>
  <dgm:cxnLst>
    <dgm:cxn modelId="{A7DDDE56-52E5-4C0D-8DA7-6A99D8D7DE49}" type="presOf" srcId="{50CD4BAB-548E-4F16-91F8-24B7CA995B7D}" destId="{7BA21A3B-4667-41A4-9470-3AFE2F27532C}" srcOrd="0" destOrd="0" presId="urn:microsoft.com/office/officeart/2005/8/layout/orgChart1"/>
    <dgm:cxn modelId="{A03FBA79-0B0C-4749-9C83-4BF79630CBF3}" type="presOf" srcId="{70AE9371-63A1-4E49-B8A6-853AF58E6DB4}" destId="{D988D47E-434A-4195-BF8A-5C35D93ADCF3}" srcOrd="0" destOrd="0" presId="urn:microsoft.com/office/officeart/2005/8/layout/orgChart1"/>
    <dgm:cxn modelId="{13115D41-E54F-4C92-9899-0801385DF59F}" type="presOf" srcId="{A98AA06F-0EDB-4856-9F53-0F5AB2022B4B}" destId="{4398E0FF-0D52-4884-A608-C41E6AB7D9C0}" srcOrd="0" destOrd="0" presId="urn:microsoft.com/office/officeart/2005/8/layout/orgChart1"/>
    <dgm:cxn modelId="{5BDF41FC-A391-4DE3-B3B6-502D38D92CAC}" srcId="{47DFE71F-8E33-4C35-A4B2-CA3DD9FDCC95}" destId="{7869014F-A9EC-40E8-8598-AFB12DF4D887}" srcOrd="2" destOrd="0" parTransId="{50CD4BAB-548E-4F16-91F8-24B7CA995B7D}" sibTransId="{042F8B8A-9C2C-4FF4-A51F-0CA768A7062E}"/>
    <dgm:cxn modelId="{7632E895-F85D-4CB8-9D0D-424E019BD744}" type="presOf" srcId="{47DFE71F-8E33-4C35-A4B2-CA3DD9FDCC95}" destId="{FF4D0690-5198-4C31-AFC8-6FCB132A79CA}" srcOrd="1" destOrd="0" presId="urn:microsoft.com/office/officeart/2005/8/layout/orgChart1"/>
    <dgm:cxn modelId="{579C8993-FCE4-41B2-884A-07675455178D}" type="presOf" srcId="{AF2FD968-2751-4DB1-9BCD-200BEFDAB3F5}" destId="{67324E37-B5FD-467D-B3E2-2548D90BCBF1}" srcOrd="0" destOrd="0" presId="urn:microsoft.com/office/officeart/2005/8/layout/orgChart1"/>
    <dgm:cxn modelId="{89AC0932-45F3-4747-8AD0-AB2ACC996F13}" type="presOf" srcId="{DB5BB024-F99B-48E8-92B0-C0BA4FF64538}" destId="{116FB5A0-CD6E-41D5-9D3D-F5AD5973F1C4}" srcOrd="0" destOrd="0" presId="urn:microsoft.com/office/officeart/2005/8/layout/orgChart1"/>
    <dgm:cxn modelId="{DAFA9089-AD86-401A-89E4-C537F30A0416}" srcId="{47DFE71F-8E33-4C35-A4B2-CA3DD9FDCC95}" destId="{527C0BA8-C268-4F8A-BBE0-10867A2A9E0F}" srcOrd="1" destOrd="0" parTransId="{AF2FD968-2751-4DB1-9BCD-200BEFDAB3F5}" sibTransId="{0DCC83DC-21D8-4838-9BA0-CA823EF2E9DF}"/>
    <dgm:cxn modelId="{C5D50483-66BE-4BBB-80A5-AE9AB9312D61}" srcId="{47DFE71F-8E33-4C35-A4B2-CA3DD9FDCC95}" destId="{A98AA06F-0EDB-4856-9F53-0F5AB2022B4B}" srcOrd="0" destOrd="0" parTransId="{70AE9371-63A1-4E49-B8A6-853AF58E6DB4}" sibTransId="{5E9DD2E0-26A0-4838-B3F5-F88F1E0DE768}"/>
    <dgm:cxn modelId="{CF8EA1D1-3898-4A49-B9F5-9DCED5614E4C}" type="presOf" srcId="{47DFE71F-8E33-4C35-A4B2-CA3DD9FDCC95}" destId="{3E301A3C-48E6-4A81-9ED6-FBB16D7EF6F3}" srcOrd="0" destOrd="0" presId="urn:microsoft.com/office/officeart/2005/8/layout/orgChart1"/>
    <dgm:cxn modelId="{6DEBBE15-F14A-4CDC-902D-B93BABBD11CF}" type="presOf" srcId="{527C0BA8-C268-4F8A-BBE0-10867A2A9E0F}" destId="{FCBC3639-E1AA-489C-93C2-80B2F5FDF2C0}" srcOrd="1" destOrd="0" presId="urn:microsoft.com/office/officeart/2005/8/layout/orgChart1"/>
    <dgm:cxn modelId="{30460C23-C0DA-44DC-9C7A-6D0A98F37797}" srcId="{DB5BB024-F99B-48E8-92B0-C0BA4FF64538}" destId="{47DFE71F-8E33-4C35-A4B2-CA3DD9FDCC95}" srcOrd="0" destOrd="0" parTransId="{3ACA1595-2B9A-498F-97C0-89248EE137EF}" sibTransId="{AF9BA8D2-B3B7-43E6-A9AB-B35A5C45AC39}"/>
    <dgm:cxn modelId="{5132280E-2AD1-4B72-B15A-7CBDF1C9E707}" type="presOf" srcId="{527C0BA8-C268-4F8A-BBE0-10867A2A9E0F}" destId="{29A4FE32-456A-4771-887D-ACF90B8A8C7F}" srcOrd="0" destOrd="0" presId="urn:microsoft.com/office/officeart/2005/8/layout/orgChart1"/>
    <dgm:cxn modelId="{4DD8757E-3AA4-4C12-A812-B3ADDFBB578F}" type="presOf" srcId="{A98AA06F-0EDB-4856-9F53-0F5AB2022B4B}" destId="{4AA490A5-5EFF-4402-A83D-41BCFA2AD3EB}" srcOrd="1" destOrd="0" presId="urn:microsoft.com/office/officeart/2005/8/layout/orgChart1"/>
    <dgm:cxn modelId="{854FBD19-E1CA-4D1A-8050-E0B6CEE8ACA9}" type="presOf" srcId="{7869014F-A9EC-40E8-8598-AFB12DF4D887}" destId="{49D68D21-5FAC-47E5-BA22-28415C653D96}" srcOrd="1" destOrd="0" presId="urn:microsoft.com/office/officeart/2005/8/layout/orgChart1"/>
    <dgm:cxn modelId="{5E3A2F04-B88C-4F54-A8C5-48F2B3678109}" type="presOf" srcId="{7869014F-A9EC-40E8-8598-AFB12DF4D887}" destId="{61E89AB6-1CA2-4B81-9BAB-488883CC0F50}" srcOrd="0" destOrd="0" presId="urn:microsoft.com/office/officeart/2005/8/layout/orgChart1"/>
    <dgm:cxn modelId="{361AD442-9DEE-4204-91D9-13AB391BC456}" type="presParOf" srcId="{116FB5A0-CD6E-41D5-9D3D-F5AD5973F1C4}" destId="{F95243D7-C447-4D8F-AFC2-B325C4AA3B25}" srcOrd="0" destOrd="0" presId="urn:microsoft.com/office/officeart/2005/8/layout/orgChart1"/>
    <dgm:cxn modelId="{4407B6FB-135D-4752-974F-2F5302250421}" type="presParOf" srcId="{F95243D7-C447-4D8F-AFC2-B325C4AA3B25}" destId="{9A018675-17DA-4845-A797-E82DDAAC1E5C}" srcOrd="0" destOrd="0" presId="urn:microsoft.com/office/officeart/2005/8/layout/orgChart1"/>
    <dgm:cxn modelId="{26EE2279-125C-43B5-82E1-63FAE38F9A6D}" type="presParOf" srcId="{9A018675-17DA-4845-A797-E82DDAAC1E5C}" destId="{3E301A3C-48E6-4A81-9ED6-FBB16D7EF6F3}" srcOrd="0" destOrd="0" presId="urn:microsoft.com/office/officeart/2005/8/layout/orgChart1"/>
    <dgm:cxn modelId="{A54ECBF8-546C-4BE7-B8FB-F2624E3EB270}" type="presParOf" srcId="{9A018675-17DA-4845-A797-E82DDAAC1E5C}" destId="{FF4D0690-5198-4C31-AFC8-6FCB132A79CA}" srcOrd="1" destOrd="0" presId="urn:microsoft.com/office/officeart/2005/8/layout/orgChart1"/>
    <dgm:cxn modelId="{53618409-C6BF-42BD-AD38-99EAFE06D1EF}" type="presParOf" srcId="{F95243D7-C447-4D8F-AFC2-B325C4AA3B25}" destId="{29E33E79-3B3C-43F2-86E9-10CF58A00176}" srcOrd="1" destOrd="0" presId="urn:microsoft.com/office/officeart/2005/8/layout/orgChart1"/>
    <dgm:cxn modelId="{617A042A-2293-42B1-BB5B-E4AB8B38F5EC}" type="presParOf" srcId="{29E33E79-3B3C-43F2-86E9-10CF58A00176}" destId="{D988D47E-434A-4195-BF8A-5C35D93ADCF3}" srcOrd="0" destOrd="0" presId="urn:microsoft.com/office/officeart/2005/8/layout/orgChart1"/>
    <dgm:cxn modelId="{84A22B69-D0E1-4F54-9110-DFA30E75FB60}" type="presParOf" srcId="{29E33E79-3B3C-43F2-86E9-10CF58A00176}" destId="{8CEA8634-CD25-48EE-A00B-E67962D26E13}" srcOrd="1" destOrd="0" presId="urn:microsoft.com/office/officeart/2005/8/layout/orgChart1"/>
    <dgm:cxn modelId="{A4BC81EE-223E-423F-B781-FD1E646DD63D}" type="presParOf" srcId="{8CEA8634-CD25-48EE-A00B-E67962D26E13}" destId="{02B865CB-7859-4F1B-B662-05543EDE5A40}" srcOrd="0" destOrd="0" presId="urn:microsoft.com/office/officeart/2005/8/layout/orgChart1"/>
    <dgm:cxn modelId="{37D8F9BE-6DB8-4614-849F-92D98A54807C}" type="presParOf" srcId="{02B865CB-7859-4F1B-B662-05543EDE5A40}" destId="{4398E0FF-0D52-4884-A608-C41E6AB7D9C0}" srcOrd="0" destOrd="0" presId="urn:microsoft.com/office/officeart/2005/8/layout/orgChart1"/>
    <dgm:cxn modelId="{668BAAB2-9482-4AAF-9FF2-43A356096D69}" type="presParOf" srcId="{02B865CB-7859-4F1B-B662-05543EDE5A40}" destId="{4AA490A5-5EFF-4402-A83D-41BCFA2AD3EB}" srcOrd="1" destOrd="0" presId="urn:microsoft.com/office/officeart/2005/8/layout/orgChart1"/>
    <dgm:cxn modelId="{49D442F9-2AD1-4447-A095-CB4292509FD3}" type="presParOf" srcId="{8CEA8634-CD25-48EE-A00B-E67962D26E13}" destId="{D6AA6389-58E7-42C8-BF60-FECC8D2FC8C7}" srcOrd="1" destOrd="0" presId="urn:microsoft.com/office/officeart/2005/8/layout/orgChart1"/>
    <dgm:cxn modelId="{C147ADBA-D3BD-44F4-9155-75ADDDE6E76C}" type="presParOf" srcId="{8CEA8634-CD25-48EE-A00B-E67962D26E13}" destId="{BFBD685C-176C-423B-9890-0AF460CBD235}" srcOrd="2" destOrd="0" presId="urn:microsoft.com/office/officeart/2005/8/layout/orgChart1"/>
    <dgm:cxn modelId="{54F02065-E604-4CDB-A0A8-8D60BBB08845}" type="presParOf" srcId="{29E33E79-3B3C-43F2-86E9-10CF58A00176}" destId="{67324E37-B5FD-467D-B3E2-2548D90BCBF1}" srcOrd="2" destOrd="0" presId="urn:microsoft.com/office/officeart/2005/8/layout/orgChart1"/>
    <dgm:cxn modelId="{D7B3D482-A4FE-4FE0-858A-D462A6C99B74}" type="presParOf" srcId="{29E33E79-3B3C-43F2-86E9-10CF58A00176}" destId="{6557F565-104B-4F9B-8DF2-11E46FF13A76}" srcOrd="3" destOrd="0" presId="urn:microsoft.com/office/officeart/2005/8/layout/orgChart1"/>
    <dgm:cxn modelId="{5A7D31F4-4FA9-4D60-8DD1-227BD5B0D3FD}" type="presParOf" srcId="{6557F565-104B-4F9B-8DF2-11E46FF13A76}" destId="{3C183B44-9C08-4EA8-A2DF-7F2C31D26F77}" srcOrd="0" destOrd="0" presId="urn:microsoft.com/office/officeart/2005/8/layout/orgChart1"/>
    <dgm:cxn modelId="{830F6444-B437-43E8-B178-24531DA7818A}" type="presParOf" srcId="{3C183B44-9C08-4EA8-A2DF-7F2C31D26F77}" destId="{29A4FE32-456A-4771-887D-ACF90B8A8C7F}" srcOrd="0" destOrd="0" presId="urn:microsoft.com/office/officeart/2005/8/layout/orgChart1"/>
    <dgm:cxn modelId="{68A2725B-60BD-4BC1-9FA5-A878E6D26421}" type="presParOf" srcId="{3C183B44-9C08-4EA8-A2DF-7F2C31D26F77}" destId="{FCBC3639-E1AA-489C-93C2-80B2F5FDF2C0}" srcOrd="1" destOrd="0" presId="urn:microsoft.com/office/officeart/2005/8/layout/orgChart1"/>
    <dgm:cxn modelId="{9CCB7DD0-E165-43C0-A301-CE2825250877}" type="presParOf" srcId="{6557F565-104B-4F9B-8DF2-11E46FF13A76}" destId="{FF37F896-AFE6-40C5-9D8B-B2A32D7807B8}" srcOrd="1" destOrd="0" presId="urn:microsoft.com/office/officeart/2005/8/layout/orgChart1"/>
    <dgm:cxn modelId="{D0B44C57-517A-4714-A9E9-C8D187063FEC}" type="presParOf" srcId="{6557F565-104B-4F9B-8DF2-11E46FF13A76}" destId="{8495F285-4891-4FA2-BAC9-174FC8CDAD1B}" srcOrd="2" destOrd="0" presId="urn:microsoft.com/office/officeart/2005/8/layout/orgChart1"/>
    <dgm:cxn modelId="{669019B1-778A-4704-B372-F8C4FCEA45C7}" type="presParOf" srcId="{29E33E79-3B3C-43F2-86E9-10CF58A00176}" destId="{7BA21A3B-4667-41A4-9470-3AFE2F27532C}" srcOrd="4" destOrd="0" presId="urn:microsoft.com/office/officeart/2005/8/layout/orgChart1"/>
    <dgm:cxn modelId="{1319FB21-22CD-47F1-98DA-662ABDB632BC}" type="presParOf" srcId="{29E33E79-3B3C-43F2-86E9-10CF58A00176}" destId="{8A7DC942-B146-4C82-86F3-CB5634EBE1E7}" srcOrd="5" destOrd="0" presId="urn:microsoft.com/office/officeart/2005/8/layout/orgChart1"/>
    <dgm:cxn modelId="{62DC4A21-A575-4EBE-9191-BDA3AE98685D}" type="presParOf" srcId="{8A7DC942-B146-4C82-86F3-CB5634EBE1E7}" destId="{7D129A26-841A-486D-AA06-D8E8AA412444}" srcOrd="0" destOrd="0" presId="urn:microsoft.com/office/officeart/2005/8/layout/orgChart1"/>
    <dgm:cxn modelId="{2D08B213-C835-4756-AB9D-6FF437B95475}" type="presParOf" srcId="{7D129A26-841A-486D-AA06-D8E8AA412444}" destId="{61E89AB6-1CA2-4B81-9BAB-488883CC0F50}" srcOrd="0" destOrd="0" presId="urn:microsoft.com/office/officeart/2005/8/layout/orgChart1"/>
    <dgm:cxn modelId="{BD6FB62C-4B26-43BE-A658-9396B78FB4B3}" type="presParOf" srcId="{7D129A26-841A-486D-AA06-D8E8AA412444}" destId="{49D68D21-5FAC-47E5-BA22-28415C653D96}" srcOrd="1" destOrd="0" presId="urn:microsoft.com/office/officeart/2005/8/layout/orgChart1"/>
    <dgm:cxn modelId="{C0715B10-1ED8-4667-BEE3-D0A0E12FA794}" type="presParOf" srcId="{8A7DC942-B146-4C82-86F3-CB5634EBE1E7}" destId="{EF89EE10-2D2D-40EF-9726-A7C3FE73D63D}" srcOrd="1" destOrd="0" presId="urn:microsoft.com/office/officeart/2005/8/layout/orgChart1"/>
    <dgm:cxn modelId="{F0C86A2C-47F6-4388-9DF2-1C9DB6F97BA4}" type="presParOf" srcId="{8A7DC942-B146-4C82-86F3-CB5634EBE1E7}" destId="{54D8D089-EB26-480A-A077-677BC6C4C797}" srcOrd="2" destOrd="0" presId="urn:microsoft.com/office/officeart/2005/8/layout/orgChart1"/>
    <dgm:cxn modelId="{C99DDE5D-7EC2-406D-9D9E-7B57A3BE46F6}" type="presParOf" srcId="{F95243D7-C447-4D8F-AFC2-B325C4AA3B25}" destId="{6A1B5133-4367-4640-8DE4-3A65CAF75CEF}"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8/19/2013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8/19/2013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8/19/2013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8/19/2013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8/19/2013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8/19/2013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8/19/2013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newsflash/>
  </p:transition>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RAB AMERI\ziba\photo\in virus nist!\112b71da-a604-443e-b46b-de2886b8b5f5.jpg"/>
          <p:cNvPicPr>
            <a:picLocks noChangeAspect="1" noChangeArrowheads="1"/>
          </p:cNvPicPr>
          <p:nvPr/>
        </p:nvPicPr>
        <p:blipFill>
          <a:blip r:embed="rId2"/>
          <a:srcRect/>
          <a:stretch>
            <a:fillRect/>
          </a:stretch>
        </p:blipFill>
        <p:spPr bwMode="auto">
          <a:xfrm>
            <a:off x="-152400" y="-333376"/>
            <a:ext cx="9525000" cy="7191376"/>
          </a:xfrm>
          <a:prstGeom prst="rect">
            <a:avLst/>
          </a:prstGeom>
          <a:noFill/>
        </p:spPr>
      </p:pic>
      <p:sp>
        <p:nvSpPr>
          <p:cNvPr id="6" name="Rectangle 5"/>
          <p:cNvSpPr/>
          <p:nvPr/>
        </p:nvSpPr>
        <p:spPr>
          <a:xfrm flipH="1">
            <a:off x="3200400" y="304800"/>
            <a:ext cx="5562600" cy="1569660"/>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9600" b="1" cap="none" spc="50" dirty="0" smtClean="0">
                <a:ln w="11430"/>
                <a:solidFill>
                  <a:schemeClr val="accent1">
                    <a:lumMod val="75000"/>
                  </a:schemeClr>
                </a:solidFill>
                <a:effectLst>
                  <a:outerShdw blurRad="368300" dir="18600000" sx="101000" sy="101000" algn="tl" rotWithShape="0">
                    <a:srgbClr val="000000"/>
                  </a:outerShdw>
                </a:effectLst>
                <a:cs typeface="B Davat" pitchFamily="2" charset="-78"/>
              </a:rPr>
              <a:t>به نام خدا </a:t>
            </a:r>
            <a:endParaRPr lang="en-US" sz="9600" b="1" cap="none" spc="50" dirty="0">
              <a:ln w="11430"/>
              <a:solidFill>
                <a:schemeClr val="accent1">
                  <a:lumMod val="75000"/>
                </a:schemeClr>
              </a:solidFill>
              <a:effectLst>
                <a:outerShdw blurRad="368300" dir="18600000" sx="101000" sy="101000" algn="tl" rotWithShape="0">
                  <a:srgbClr val="000000"/>
                </a:outerShdw>
              </a:effectLst>
              <a:cs typeface="B Davat" pitchFamily="2" charset="-78"/>
            </a:endParaRP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1371600"/>
            <a:ext cx="6172200" cy="4927122"/>
          </a:xfrm>
        </p:spPr>
        <p:txBody>
          <a:bodyPr>
            <a:normAutofit lnSpcReduction="10000"/>
          </a:bodyPr>
          <a:lstStyle/>
          <a:p>
            <a:pPr algn="ctr"/>
            <a:r>
              <a:rPr lang="fa-IR" sz="2800" dirty="0" smtClean="0">
                <a:solidFill>
                  <a:schemeClr val="accent6">
                    <a:lumMod val="60000"/>
                    <a:lumOff val="40000"/>
                  </a:schemeClr>
                </a:solidFill>
                <a:cs typeface="B Titr" pitchFamily="2" charset="-78"/>
              </a:rPr>
              <a:t>توصیه برای سنین </a:t>
            </a:r>
            <a:r>
              <a:rPr lang="fa-IR" sz="2800" dirty="0">
                <a:solidFill>
                  <a:schemeClr val="accent6">
                    <a:lumMod val="60000"/>
                    <a:lumOff val="40000"/>
                  </a:schemeClr>
                </a:solidFill>
                <a:cs typeface="B Titr" pitchFamily="2" charset="-78"/>
              </a:rPr>
              <a:t>6 تا 12 ماهگی </a:t>
            </a:r>
          </a:p>
          <a:p>
            <a:pPr algn="r">
              <a:lnSpc>
                <a:spcPct val="200000"/>
              </a:lnSpc>
            </a:pPr>
            <a:r>
              <a:rPr lang="fa-IR" sz="2000" dirty="0" smtClean="0">
                <a:solidFill>
                  <a:schemeClr val="tx1"/>
                </a:solidFill>
                <a:cs typeface="B Nazanin" pitchFamily="2" charset="-78"/>
              </a:rPr>
              <a:t>از سن 6 ماهگی همه کودکان باید غذای تکمیلی مغذی و غلیظ دریافت کنند. تغذیه با شیر مادرباید بر حسب میل و تقاضای شیرخوار ادامه پیدا کند و از جایگزینی شیر مادر با غذای کمکی اجتناب کند .</a:t>
            </a:r>
          </a:p>
          <a:p>
            <a:pPr algn="r">
              <a:lnSpc>
                <a:spcPct val="200000"/>
              </a:lnSpc>
            </a:pPr>
            <a:r>
              <a:rPr lang="fa-IR" sz="2000" dirty="0" smtClean="0">
                <a:solidFill>
                  <a:schemeClr val="tx1"/>
                </a:solidFill>
                <a:cs typeface="B Nazanin" pitchFamily="2" charset="-78"/>
              </a:rPr>
              <a:t>در </a:t>
            </a:r>
            <a:r>
              <a:rPr lang="fa-IR" sz="2000" dirty="0">
                <a:solidFill>
                  <a:schemeClr val="tx1"/>
                </a:solidFill>
                <a:cs typeface="B Nazanin" pitchFamily="2" charset="-78"/>
              </a:rPr>
              <a:t>این سن غذای کمکی شروع شده و به تدریج به مقدار آن اضافه شود. </a:t>
            </a:r>
          </a:p>
          <a:p>
            <a:pPr algn="r">
              <a:lnSpc>
                <a:spcPct val="200000"/>
              </a:lnSpc>
            </a:pPr>
            <a:r>
              <a:rPr lang="fa-IR" sz="2000" dirty="0">
                <a:solidFill>
                  <a:schemeClr val="tx1"/>
                </a:solidFill>
                <a:cs typeface="B Nazanin" pitchFamily="2" charset="-78"/>
              </a:rPr>
              <a:t>اگر کودک با شیر مادر تغذیه می شود 3 بار در روز و اگر نمی شود5 بار در روز نیاز به غذای کمکی دارد. </a:t>
            </a:r>
          </a:p>
        </p:txBody>
      </p:sp>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09800" y="1143000"/>
            <a:ext cx="6324600" cy="5231922"/>
          </a:xfrm>
        </p:spPr>
        <p:txBody>
          <a:bodyPr/>
          <a:lstStyle/>
          <a:p>
            <a:pPr algn="r">
              <a:lnSpc>
                <a:spcPct val="150000"/>
              </a:lnSpc>
            </a:pPr>
            <a:r>
              <a:rPr lang="fa-IR" sz="2400" dirty="0" smtClean="0">
                <a:solidFill>
                  <a:schemeClr val="accent6">
                    <a:lumMod val="60000"/>
                    <a:lumOff val="40000"/>
                  </a:schemeClr>
                </a:solidFill>
                <a:cs typeface="B Titr" pitchFamily="2" charset="-78"/>
              </a:rPr>
              <a:t>نکته مهم </a:t>
            </a:r>
            <a:r>
              <a:rPr lang="fa-IR" dirty="0" smtClean="0">
                <a:solidFill>
                  <a:schemeClr val="accent6">
                    <a:lumMod val="60000"/>
                    <a:lumOff val="40000"/>
                  </a:schemeClr>
                </a:solidFill>
                <a:cs typeface="B Titr" pitchFamily="2" charset="-78"/>
              </a:rPr>
              <a:t>: </a:t>
            </a:r>
            <a:r>
              <a:rPr lang="fa-IR" sz="2400" i="1" dirty="0" smtClean="0">
                <a:solidFill>
                  <a:schemeClr val="accent1">
                    <a:lumMod val="75000"/>
                  </a:schemeClr>
                </a:solidFill>
                <a:cs typeface="B Nazanin" pitchFamily="2" charset="-78"/>
              </a:rPr>
              <a:t>کودک باید به صورت فعال تغذیه شود </a:t>
            </a:r>
            <a:endParaRPr lang="fa-IR" i="1" dirty="0" smtClean="0">
              <a:solidFill>
                <a:schemeClr val="accent1">
                  <a:lumMod val="75000"/>
                </a:schemeClr>
              </a:solidFill>
              <a:cs typeface="B Nazanin" pitchFamily="2" charset="-78"/>
            </a:endParaRPr>
          </a:p>
          <a:p>
            <a:pPr algn="r">
              <a:lnSpc>
                <a:spcPct val="150000"/>
              </a:lnSpc>
            </a:pPr>
            <a:r>
              <a:rPr lang="fa-IR" sz="2000" i="1" u="sng" dirty="0" smtClean="0">
                <a:solidFill>
                  <a:srgbClr val="FF0000"/>
                </a:solidFill>
                <a:cs typeface="B Nazanin" pitchFamily="2" charset="-78"/>
              </a:rPr>
              <a:t>تغذیه فعال </a:t>
            </a:r>
            <a:r>
              <a:rPr lang="fa-IR" sz="2000" dirty="0" smtClean="0">
                <a:solidFill>
                  <a:schemeClr val="tx1"/>
                </a:solidFill>
                <a:cs typeface="B Nazanin" pitchFamily="2" charset="-78"/>
              </a:rPr>
              <a:t>یعنی تشویق کودک به غذا خوردن .کودک نباید برای خوردن از یک ظرف مشترک با بقیه بچه ها رقابت کنداو باید سهم مخصوص خود را داشته باشد . تا زمانی که کودک بتواندخودش غذا بخورد مادر یا مراقب باید در کنار کودک بنشیند و به او کمک کند تا قاشق را در دهان بگذارد.   </a:t>
            </a:r>
          </a:p>
          <a:p>
            <a:pPr algn="r">
              <a:lnSpc>
                <a:spcPct val="150000"/>
              </a:lnSpc>
            </a:pPr>
            <a:r>
              <a:rPr lang="fa-IR" sz="2000" dirty="0" smtClean="0">
                <a:solidFill>
                  <a:schemeClr val="tx1"/>
                </a:solidFill>
                <a:cs typeface="B Nazanin" pitchFamily="2" charset="-78"/>
              </a:rPr>
              <a:t>تغذیه فعال به خصوص در مورد کودکان کم وزن صادق می باشد اگر کودک خردسالی تنها گذاشته شود تا خودش غذا بخورد و یا با سایر کودکان رقابت کند ممکن است مواد مورد نیاز خود را در یافت نکند.  </a:t>
            </a:r>
          </a:p>
          <a:p>
            <a:pPr algn="r"/>
            <a:endParaRPr lang="fa-IR"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1447800"/>
            <a:ext cx="6172200" cy="2514600"/>
          </a:xfrm>
        </p:spPr>
        <p:txBody>
          <a:bodyPr>
            <a:normAutofit/>
          </a:bodyPr>
          <a:lstStyle/>
          <a:p>
            <a:pPr algn="r"/>
            <a:r>
              <a:rPr lang="fa-IR" sz="2800" dirty="0">
                <a:solidFill>
                  <a:schemeClr val="accent6">
                    <a:lumMod val="60000"/>
                    <a:lumOff val="40000"/>
                  </a:schemeClr>
                </a:solidFill>
                <a:cs typeface="B Titr" pitchFamily="2" charset="-78"/>
              </a:rPr>
              <a:t>سهم کافی </a:t>
            </a:r>
          </a:p>
          <a:p>
            <a:pPr algn="r">
              <a:lnSpc>
                <a:spcPct val="200000"/>
              </a:lnSpc>
            </a:pPr>
            <a:r>
              <a:rPr lang="fa-IR" sz="2000" dirty="0">
                <a:solidFill>
                  <a:schemeClr val="tx1"/>
                </a:solidFill>
                <a:cs typeface="B Nazanin" pitchFamily="2" charset="-78"/>
              </a:rPr>
              <a:t>سهم کافی یعنی بعد از آن که کودک</a:t>
            </a:r>
            <a:r>
              <a:rPr lang="fa-IR" sz="2000" dirty="0">
                <a:solidFill>
                  <a:srgbClr val="FF0000"/>
                </a:solidFill>
                <a:cs typeface="B Nazanin" pitchFamily="2" charset="-78"/>
              </a:rPr>
              <a:t> فعالانه </a:t>
            </a:r>
            <a:r>
              <a:rPr lang="fa-IR" sz="2000" dirty="0">
                <a:solidFill>
                  <a:schemeClr val="tx1"/>
                </a:solidFill>
                <a:cs typeface="B Nazanin" pitchFamily="2" charset="-78"/>
              </a:rPr>
              <a:t>تغذیه شد میل </a:t>
            </a:r>
            <a:r>
              <a:rPr lang="fa-IR" sz="2000" dirty="0" smtClean="0">
                <a:solidFill>
                  <a:schemeClr val="tx1"/>
                </a:solidFill>
                <a:cs typeface="B Nazanin" pitchFamily="2" charset="-78"/>
              </a:rPr>
              <a:t>به </a:t>
            </a:r>
            <a:r>
              <a:rPr lang="fa-IR" sz="2000" dirty="0">
                <a:solidFill>
                  <a:schemeClr val="tx1"/>
                </a:solidFill>
                <a:cs typeface="B Nazanin" pitchFamily="2" charset="-78"/>
              </a:rPr>
              <a:t>خوردن غذای بیشتری نداشته باشد. </a:t>
            </a:r>
            <a:endParaRPr lang="fa-IR" dirty="0"/>
          </a:p>
        </p:txBody>
      </p:sp>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914400"/>
            <a:ext cx="6172200" cy="5460522"/>
          </a:xfrm>
        </p:spPr>
        <p:txBody>
          <a:bodyPr>
            <a:normAutofit/>
          </a:bodyPr>
          <a:lstStyle/>
          <a:p>
            <a:pPr algn="ctr"/>
            <a:r>
              <a:rPr lang="fa-IR" sz="2800" dirty="0">
                <a:solidFill>
                  <a:schemeClr val="accent6">
                    <a:lumMod val="60000"/>
                    <a:lumOff val="40000"/>
                  </a:schemeClr>
                </a:solidFill>
                <a:cs typeface="B Titr" pitchFamily="2" charset="-78"/>
              </a:rPr>
              <a:t>غذای تکمیلی مناسب </a:t>
            </a:r>
          </a:p>
          <a:p>
            <a:pPr algn="r">
              <a:lnSpc>
                <a:spcPct val="200000"/>
              </a:lnSpc>
            </a:pPr>
            <a:r>
              <a:rPr lang="fa-IR" sz="2000" dirty="0">
                <a:solidFill>
                  <a:schemeClr val="tx1"/>
                </a:solidFill>
                <a:cs typeface="B Nazanin" pitchFamily="2" charset="-78"/>
              </a:rPr>
              <a:t>به غذاهایی گفته می شود که </a:t>
            </a:r>
            <a:r>
              <a:rPr lang="fa-IR" sz="2000" dirty="0" smtClean="0">
                <a:solidFill>
                  <a:schemeClr val="tx1"/>
                </a:solidFill>
                <a:cs typeface="B Nazanin" pitchFamily="2" charset="-78"/>
              </a:rPr>
              <a:t>مقوی و مغذی باشد یعنی غنی </a:t>
            </a:r>
            <a:r>
              <a:rPr lang="fa-IR" sz="2000" dirty="0">
                <a:solidFill>
                  <a:schemeClr val="tx1"/>
                </a:solidFill>
                <a:cs typeface="B Nazanin" pitchFamily="2" charset="-78"/>
              </a:rPr>
              <a:t>از انرژی و مواد مغذی </a:t>
            </a:r>
            <a:r>
              <a:rPr lang="fa-IR" sz="2000" dirty="0" smtClean="0">
                <a:solidFill>
                  <a:schemeClr val="tx1"/>
                </a:solidFill>
                <a:cs typeface="B Nazanin" pitchFamily="2" charset="-78"/>
              </a:rPr>
              <a:t>باشد .</a:t>
            </a:r>
          </a:p>
          <a:p>
            <a:pPr algn="r">
              <a:lnSpc>
                <a:spcPct val="200000"/>
              </a:lnSpc>
            </a:pPr>
            <a:r>
              <a:rPr lang="fa-IR" sz="2000" dirty="0" smtClean="0">
                <a:solidFill>
                  <a:schemeClr val="tx1"/>
                </a:solidFill>
                <a:cs typeface="B Nazanin" pitchFamily="2" charset="-78"/>
              </a:rPr>
              <a:t>غذای کمکی باید نرم و سهل الهضم باشد .  </a:t>
            </a:r>
          </a:p>
          <a:p>
            <a:pPr algn="r">
              <a:lnSpc>
                <a:spcPct val="200000"/>
              </a:lnSpc>
            </a:pPr>
            <a:r>
              <a:rPr lang="fa-IR" sz="2000" dirty="0" smtClean="0">
                <a:solidFill>
                  <a:schemeClr val="tx1"/>
                </a:solidFill>
                <a:cs typeface="B Nazanin" pitchFamily="2" charset="-78"/>
              </a:rPr>
              <a:t>امکان </a:t>
            </a:r>
            <a:r>
              <a:rPr lang="fa-IR" sz="2000" dirty="0">
                <a:solidFill>
                  <a:schemeClr val="tx1"/>
                </a:solidFill>
                <a:cs typeface="B Nazanin" pitchFamily="2" charset="-78"/>
              </a:rPr>
              <a:t>تهیه آن در منطقه وجود داشته </a:t>
            </a:r>
            <a:r>
              <a:rPr lang="fa-IR" sz="2000" dirty="0" smtClean="0">
                <a:solidFill>
                  <a:schemeClr val="tx1"/>
                </a:solidFill>
                <a:cs typeface="B Nazanin" pitchFamily="2" charset="-78"/>
              </a:rPr>
              <a:t>باشد .  </a:t>
            </a:r>
          </a:p>
          <a:p>
            <a:pPr algn="r">
              <a:lnSpc>
                <a:spcPct val="200000"/>
              </a:lnSpc>
              <a:buNone/>
            </a:pPr>
            <a:r>
              <a:rPr lang="fa-IR" sz="2000" dirty="0" smtClean="0">
                <a:solidFill>
                  <a:schemeClr val="tx1"/>
                </a:solidFill>
                <a:cs typeface="B Nazanin" pitchFamily="2" charset="-78"/>
              </a:rPr>
              <a:t>مثال : حریره </a:t>
            </a:r>
            <a:r>
              <a:rPr lang="fa-IR" sz="2000" dirty="0">
                <a:solidFill>
                  <a:schemeClr val="tx1"/>
                </a:solidFill>
                <a:cs typeface="B Nazanin" pitchFamily="2" charset="-78"/>
              </a:rPr>
              <a:t>غلیظ غلات ، میوه ها و سبزیجات حبوبات ، </a:t>
            </a:r>
            <a:r>
              <a:rPr lang="fa-IR" sz="2000" dirty="0" smtClean="0">
                <a:solidFill>
                  <a:schemeClr val="tx1"/>
                </a:solidFill>
                <a:cs typeface="B Nazanin" pitchFamily="2" charset="-78"/>
              </a:rPr>
              <a:t>مرغ ، </a:t>
            </a:r>
            <a:r>
              <a:rPr lang="fa-IR" sz="2000" dirty="0">
                <a:solidFill>
                  <a:schemeClr val="tx1"/>
                </a:solidFill>
                <a:cs typeface="B Nazanin" pitchFamily="2" charset="-78"/>
              </a:rPr>
              <a:t>تخم مرغ </a:t>
            </a:r>
            <a:r>
              <a:rPr lang="fa-IR" sz="2000" dirty="0" smtClean="0">
                <a:solidFill>
                  <a:schemeClr val="tx1"/>
                </a:solidFill>
                <a:cs typeface="B Nazanin" pitchFamily="2" charset="-78"/>
              </a:rPr>
              <a:t> ، ماهی </a:t>
            </a:r>
            <a:r>
              <a:rPr lang="fa-IR" sz="2000" dirty="0">
                <a:solidFill>
                  <a:schemeClr val="tx1"/>
                </a:solidFill>
                <a:cs typeface="B Nazanin" pitchFamily="2" charset="-78"/>
              </a:rPr>
              <a:t>و فراورده های شیر  </a:t>
            </a:r>
          </a:p>
        </p:txBody>
      </p:sp>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85800"/>
            <a:ext cx="6172200" cy="990600"/>
          </a:xfrm>
        </p:spPr>
        <p:txBody>
          <a:bodyPr/>
          <a:lstStyle/>
          <a:p>
            <a:r>
              <a:rPr lang="fa-IR" dirty="0" smtClean="0">
                <a:solidFill>
                  <a:schemeClr val="accent6">
                    <a:lumMod val="60000"/>
                    <a:lumOff val="40000"/>
                  </a:schemeClr>
                </a:solidFill>
                <a:cs typeface="B Titr" pitchFamily="2" charset="-78"/>
              </a:rPr>
              <a:t>اصولی که باید در تغذیه تکمیلی رعایت شوند </a:t>
            </a:r>
            <a:endParaRPr lang="fa-IR" dirty="0">
              <a:solidFill>
                <a:schemeClr val="accent6">
                  <a:lumMod val="60000"/>
                  <a:lumOff val="40000"/>
                </a:schemeClr>
              </a:solidFill>
              <a:cs typeface="B Titr" pitchFamily="2" charset="-78"/>
            </a:endParaRPr>
          </a:p>
        </p:txBody>
      </p:sp>
      <p:sp>
        <p:nvSpPr>
          <p:cNvPr id="3" name="Content Placeholder 2"/>
          <p:cNvSpPr>
            <a:spLocks noGrp="1"/>
          </p:cNvSpPr>
          <p:nvPr>
            <p:ph type="subTitle" idx="1"/>
          </p:nvPr>
        </p:nvSpPr>
        <p:spPr>
          <a:xfrm>
            <a:off x="2057400" y="2209800"/>
            <a:ext cx="6400800" cy="4165122"/>
          </a:xfrm>
        </p:spPr>
        <p:txBody>
          <a:bodyPr>
            <a:normAutofit/>
          </a:bodyPr>
          <a:lstStyle/>
          <a:p>
            <a:pPr algn="r" rtl="1">
              <a:lnSpc>
                <a:spcPct val="150000"/>
              </a:lnSpc>
              <a:buClr>
                <a:schemeClr val="accent5">
                  <a:lumMod val="60000"/>
                  <a:lumOff val="40000"/>
                </a:schemeClr>
              </a:buClr>
              <a:buSzPct val="80000"/>
              <a:buFont typeface="Wingdings 3" pitchFamily="18" charset="2"/>
              <a:buChar char="t"/>
            </a:pPr>
            <a:r>
              <a:rPr lang="fa-IR" sz="2000" dirty="0" smtClean="0">
                <a:solidFill>
                  <a:schemeClr val="tx1"/>
                </a:solidFill>
                <a:cs typeface="B Nazanin" pitchFamily="2" charset="-78"/>
              </a:rPr>
              <a:t>مواد غذایی از نظر نوع و مقدار به تدریج به غذای شیرخوار اضافه شود. </a:t>
            </a:r>
          </a:p>
          <a:p>
            <a:pPr algn="r" rtl="1">
              <a:lnSpc>
                <a:spcPct val="150000"/>
              </a:lnSpc>
              <a:buClr>
                <a:schemeClr val="accent5">
                  <a:lumMod val="60000"/>
                  <a:lumOff val="40000"/>
                </a:schemeClr>
              </a:buClr>
              <a:buSzPct val="80000"/>
              <a:buFont typeface="Wingdings 3" pitchFamily="18" charset="2"/>
              <a:buChar char="t"/>
            </a:pPr>
            <a:r>
              <a:rPr lang="fa-IR" sz="2000" dirty="0" smtClean="0">
                <a:solidFill>
                  <a:schemeClr val="tx1"/>
                </a:solidFill>
                <a:cs typeface="B Nazanin" pitchFamily="2" charset="-78"/>
              </a:rPr>
              <a:t>از یک نوع غذای ساده شروع شده و به تدریج به مخلوطی از غذاها تبدیل شود. </a:t>
            </a:r>
          </a:p>
          <a:p>
            <a:pPr algn="r" rtl="1">
              <a:lnSpc>
                <a:spcPct val="150000"/>
              </a:lnSpc>
              <a:buClr>
                <a:schemeClr val="accent5">
                  <a:lumMod val="60000"/>
                  <a:lumOff val="40000"/>
                </a:schemeClr>
              </a:buClr>
              <a:buSzPct val="80000"/>
              <a:buFont typeface="Wingdings 3" pitchFamily="18" charset="2"/>
              <a:buChar char="t"/>
            </a:pPr>
            <a:r>
              <a:rPr lang="fa-IR" sz="2000" dirty="0" smtClean="0">
                <a:solidFill>
                  <a:schemeClr val="tx1"/>
                </a:solidFill>
                <a:cs typeface="B Nazanin" pitchFamily="2" charset="-78"/>
              </a:rPr>
              <a:t>از مقدار کم شروع و به تدریج بر مقدار آن افزوده شود. </a:t>
            </a:r>
          </a:p>
          <a:p>
            <a:pPr algn="r" rtl="1">
              <a:lnSpc>
                <a:spcPct val="150000"/>
              </a:lnSpc>
              <a:buClr>
                <a:schemeClr val="accent5">
                  <a:lumMod val="60000"/>
                  <a:lumOff val="40000"/>
                </a:schemeClr>
              </a:buClr>
              <a:buSzPct val="80000"/>
              <a:buFont typeface="Wingdings 3" pitchFamily="18" charset="2"/>
              <a:buChar char="t"/>
            </a:pPr>
            <a:r>
              <a:rPr lang="fa-IR" sz="2000" dirty="0" smtClean="0">
                <a:solidFill>
                  <a:schemeClr val="tx1"/>
                </a:solidFill>
                <a:cs typeface="B Nazanin" pitchFamily="2" charset="-78"/>
              </a:rPr>
              <a:t>بین اضافه کردن موادغذایی جدید 5 تا 7 روز فاصله باشد . اضافه کردن تدریجی غذاباعث می شود اگر ناسازگاری به یک ماده غذایی خاص وجود داشته باشد شناسایی شود. </a:t>
            </a:r>
            <a:endParaRPr lang="fa-IR" sz="2000"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81200" y="1066800"/>
            <a:ext cx="6477000" cy="5308122"/>
          </a:xfrm>
        </p:spPr>
        <p:txBody>
          <a:bodyPr>
            <a:normAutofit/>
          </a:bodyPr>
          <a:lstStyle/>
          <a:p>
            <a:pPr algn="r" rtl="1">
              <a:lnSpc>
                <a:spcPct val="160000"/>
              </a:lnSpc>
              <a:buClr>
                <a:schemeClr val="accent6">
                  <a:lumMod val="60000"/>
                  <a:lumOff val="40000"/>
                </a:schemeClr>
              </a:buClr>
              <a:buSzPct val="80000"/>
              <a:buFont typeface="Wingdings 3" pitchFamily="18" charset="2"/>
              <a:buChar char="t"/>
            </a:pPr>
            <a:r>
              <a:rPr lang="fa-IR" dirty="0" smtClean="0">
                <a:solidFill>
                  <a:schemeClr val="tx1"/>
                </a:solidFill>
                <a:cs typeface="B Nazanin" pitchFamily="2" charset="-78"/>
              </a:rPr>
              <a:t> غذاها باید در شروع نسبتاً رقیق بوده و به تدریج بر غلظت آنها افزوده شود. </a:t>
            </a:r>
          </a:p>
          <a:p>
            <a:pPr algn="r" rtl="1">
              <a:lnSpc>
                <a:spcPct val="160000"/>
              </a:lnSpc>
              <a:buClr>
                <a:schemeClr val="accent6">
                  <a:lumMod val="60000"/>
                  <a:lumOff val="40000"/>
                </a:schemeClr>
              </a:buClr>
              <a:buSzPct val="80000"/>
              <a:buFont typeface="Wingdings 3" pitchFamily="18" charset="2"/>
              <a:buChar char="t"/>
            </a:pPr>
            <a:r>
              <a:rPr lang="fa-IR" dirty="0" smtClean="0">
                <a:solidFill>
                  <a:schemeClr val="tx1"/>
                </a:solidFill>
                <a:cs typeface="B Nazanin" pitchFamily="2" charset="-78"/>
              </a:rPr>
              <a:t> غذای کمکی را باید با قاشق به شیرخوار داد و از یک قاشق مربا خوری شروع کرد. </a:t>
            </a:r>
          </a:p>
          <a:p>
            <a:pPr algn="r" rtl="1">
              <a:lnSpc>
                <a:spcPct val="160000"/>
              </a:lnSpc>
              <a:buClr>
                <a:schemeClr val="accent6">
                  <a:lumMod val="60000"/>
                  <a:lumOff val="40000"/>
                </a:schemeClr>
              </a:buClr>
              <a:buSzPct val="80000"/>
              <a:buFont typeface="Wingdings 3" pitchFamily="18" charset="2"/>
              <a:buChar char="t"/>
            </a:pPr>
            <a:r>
              <a:rPr lang="fa-IR" dirty="0" smtClean="0">
                <a:solidFill>
                  <a:schemeClr val="tx1"/>
                </a:solidFill>
                <a:cs typeface="B Nazanin" pitchFamily="2" charset="-78"/>
              </a:rPr>
              <a:t> اگر شیرخوار در شروع به غذای خاصی بی میل بود نباید پافشاری کرد . برای 1 تا 2 هفته حذف ومجدداً آغاز شود. </a:t>
            </a:r>
          </a:p>
          <a:p>
            <a:pPr algn="r" rtl="1">
              <a:lnSpc>
                <a:spcPct val="160000"/>
              </a:lnSpc>
              <a:buClr>
                <a:schemeClr val="accent6">
                  <a:lumMod val="60000"/>
                  <a:lumOff val="40000"/>
                </a:schemeClr>
              </a:buClr>
              <a:buSzPct val="80000"/>
              <a:buFont typeface="Wingdings 3" pitchFamily="18" charset="2"/>
              <a:buChar char="t"/>
            </a:pPr>
            <a:r>
              <a:rPr lang="fa-IR" dirty="0" smtClean="0">
                <a:solidFill>
                  <a:schemeClr val="tx1"/>
                </a:solidFill>
                <a:cs typeface="B Nazanin" pitchFamily="2" charset="-78"/>
              </a:rPr>
              <a:t> غذای کودک باید تمیزتهیه شده ، کاملاً پخته باشد و تا حد امکان به اندازه یک وعده تهیه شود. </a:t>
            </a:r>
          </a:p>
          <a:p>
            <a:pPr algn="r" rtl="1">
              <a:lnSpc>
                <a:spcPct val="160000"/>
              </a:lnSpc>
              <a:buClr>
                <a:schemeClr val="accent6">
                  <a:lumMod val="60000"/>
                  <a:lumOff val="40000"/>
                </a:schemeClr>
              </a:buClr>
              <a:buSzPct val="80000"/>
              <a:buFont typeface="Wingdings 3" pitchFamily="18" charset="2"/>
              <a:buChar char="t"/>
            </a:pPr>
            <a:r>
              <a:rPr lang="fa-IR" dirty="0" smtClean="0">
                <a:solidFill>
                  <a:schemeClr val="tx1"/>
                </a:solidFill>
                <a:cs typeface="B Nazanin" pitchFamily="2" charset="-78"/>
              </a:rPr>
              <a:t> موقعی که غذای جدیدی شروع می شود غذای قبلی هم باید ادامه پیدا کند .</a:t>
            </a:r>
          </a:p>
          <a:p>
            <a:pPr algn="r" rtl="1">
              <a:lnSpc>
                <a:spcPct val="160000"/>
              </a:lnSpc>
              <a:buClr>
                <a:schemeClr val="accent6">
                  <a:lumMod val="60000"/>
                  <a:lumOff val="40000"/>
                </a:schemeClr>
              </a:buClr>
              <a:buSzPct val="80000"/>
              <a:buFont typeface="Wingdings 3" pitchFamily="18" charset="2"/>
              <a:buChar char="t"/>
            </a:pPr>
            <a:r>
              <a:rPr lang="fa-IR" b="1" dirty="0" smtClean="0">
                <a:solidFill>
                  <a:schemeClr val="tx1"/>
                </a:solidFill>
                <a:cs typeface="B Nazanin" pitchFamily="2" charset="-78"/>
              </a:rPr>
              <a:t> توصيه به مادر در مورد مصرف غذاي در دسترس و متناسب با توانايي خريد خانواده مد نظر باشد .</a:t>
            </a:r>
            <a:endParaRPr lang="fa-IR"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1219200"/>
            <a:ext cx="6172200" cy="4648200"/>
          </a:xfrm>
        </p:spPr>
        <p:txBody>
          <a:bodyPr>
            <a:normAutofit fontScale="70000" lnSpcReduction="20000"/>
          </a:bodyPr>
          <a:lstStyle/>
          <a:p>
            <a:pPr algn="r">
              <a:lnSpc>
                <a:spcPct val="220000"/>
              </a:lnSpc>
              <a:buNone/>
            </a:pPr>
            <a:r>
              <a:rPr lang="fa-IR" sz="3600" dirty="0" smtClean="0">
                <a:cs typeface="B Titr" pitchFamily="2" charset="-78"/>
              </a:rPr>
              <a:t>بسیاری از </a:t>
            </a:r>
            <a:r>
              <a:rPr lang="fa-IR" sz="3600" dirty="0" smtClean="0">
                <a:solidFill>
                  <a:srgbClr val="FF3300"/>
                </a:solidFill>
                <a:cs typeface="B Titr" pitchFamily="2" charset="-78"/>
              </a:rPr>
              <a:t>عادات و الگوهای غذایی</a:t>
            </a:r>
            <a:r>
              <a:rPr lang="fa-IR" sz="6600" dirty="0" smtClean="0">
                <a:solidFill>
                  <a:schemeClr val="bg2"/>
                </a:solidFill>
                <a:cs typeface="B Titr" pitchFamily="2" charset="-78"/>
              </a:rPr>
              <a:t> </a:t>
            </a:r>
            <a:r>
              <a:rPr lang="fa-IR" sz="3600" dirty="0" smtClean="0">
                <a:cs typeface="B Titr" pitchFamily="2" charset="-78"/>
              </a:rPr>
              <a:t>از دوران شیرخواری ایجاد می شود و در طول دوران زندگی باقی می ماند .</a:t>
            </a:r>
            <a:r>
              <a:rPr lang="fa-IR" sz="3600" dirty="0" smtClean="0">
                <a:solidFill>
                  <a:schemeClr val="bg2"/>
                </a:solidFill>
                <a:cs typeface="B Titr" pitchFamily="2" charset="-78"/>
              </a:rPr>
              <a:t/>
            </a:r>
            <a:br>
              <a:rPr lang="fa-IR" sz="3600" dirty="0" smtClean="0">
                <a:solidFill>
                  <a:schemeClr val="bg2"/>
                </a:solidFill>
                <a:cs typeface="B Titr" pitchFamily="2" charset="-78"/>
              </a:rPr>
            </a:br>
            <a:r>
              <a:rPr lang="fa-IR" sz="3600" dirty="0" smtClean="0">
                <a:cs typeface="B Titr" pitchFamily="2" charset="-78"/>
              </a:rPr>
              <a:t>پس </a:t>
            </a:r>
            <a:r>
              <a:rPr lang="fa-IR" sz="3600" dirty="0" smtClean="0">
                <a:solidFill>
                  <a:srgbClr val="FF3300"/>
                </a:solidFill>
                <a:cs typeface="B Titr" pitchFamily="2" charset="-78"/>
              </a:rPr>
              <a:t>سفره و میز غذا</a:t>
            </a:r>
            <a:r>
              <a:rPr lang="fa-IR" sz="3600" dirty="0" smtClean="0">
                <a:solidFill>
                  <a:schemeClr val="bg2"/>
                </a:solidFill>
                <a:cs typeface="B Titr" pitchFamily="2" charset="-78"/>
              </a:rPr>
              <a:t> </a:t>
            </a:r>
            <a:r>
              <a:rPr lang="fa-IR" sz="3600" dirty="0" smtClean="0">
                <a:cs typeface="B Titr" pitchFamily="2" charset="-78"/>
              </a:rPr>
              <a:t>باید زمینه ساز ایجاد عادات غذایی مطلوب در کودک باشد.</a:t>
            </a:r>
          </a:p>
        </p:txBody>
      </p:sp>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AB AMERI\ziba\photo\in virus nist!\550758-b.jpg"/>
          <p:cNvPicPr>
            <a:picLocks noChangeAspect="1" noChangeArrowheads="1"/>
          </p:cNvPicPr>
          <p:nvPr/>
        </p:nvPicPr>
        <p:blipFill>
          <a:blip r:embed="rId2"/>
          <a:srcRect/>
          <a:stretch>
            <a:fillRect/>
          </a:stretch>
        </p:blipFill>
        <p:spPr bwMode="auto">
          <a:xfrm>
            <a:off x="0" y="0"/>
            <a:ext cx="8839200" cy="685800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14400"/>
            <a:ext cx="6248400" cy="685800"/>
          </a:xfrm>
        </p:spPr>
        <p:txBody>
          <a:bodyPr/>
          <a:lstStyle/>
          <a:p>
            <a:pPr algn="ctr"/>
            <a:r>
              <a:rPr lang="fa-IR" dirty="0" smtClean="0">
                <a:solidFill>
                  <a:srgbClr val="33CC33"/>
                </a:solidFill>
                <a:cs typeface="B Titr" pitchFamily="2" charset="-78"/>
              </a:rPr>
              <a:t>تغذیه کودک در دوران بیماری </a:t>
            </a:r>
            <a:endParaRPr lang="en-US" dirty="0">
              <a:solidFill>
                <a:srgbClr val="33CC33"/>
              </a:solidFill>
              <a:cs typeface="B Titr" pitchFamily="2" charset="-78"/>
            </a:endParaRPr>
          </a:p>
        </p:txBody>
      </p:sp>
      <p:graphicFrame>
        <p:nvGraphicFramePr>
          <p:cNvPr id="6" name="Diagram 5"/>
          <p:cNvGraphicFramePr/>
          <p:nvPr/>
        </p:nvGraphicFramePr>
        <p:xfrm>
          <a:off x="1524000" y="1600200"/>
          <a:ext cx="6400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1752600"/>
            <a:ext cx="6324600" cy="2819400"/>
          </a:xfrm>
        </p:spPr>
        <p:txBody>
          <a:bodyPr>
            <a:normAutofit fontScale="90000"/>
          </a:bodyPr>
          <a:lstStyle/>
          <a:p>
            <a:pPr algn="r">
              <a:lnSpc>
                <a:spcPct val="200000"/>
              </a:lnSpc>
            </a:pPr>
            <a:r>
              <a:rPr lang="fa-IR" sz="2800" dirty="0" smtClean="0">
                <a:solidFill>
                  <a:schemeClr val="tx1"/>
                </a:solidFill>
                <a:cs typeface="B Baran" pitchFamily="2" charset="-78"/>
              </a:rPr>
              <a:t>سوء جذب مواد غذایی و افزایش متابولیسم بدن رشد کودک را مختل می سازد و عفونت های پی درپی موجب از دست دادن فرصت برای رشد مطلوب می شود . بنابراین تغذیه در دوران بیماری و پس از آن بسیار اهمیت دارد. </a:t>
            </a:r>
            <a:endParaRPr lang="en-US" sz="2800" dirty="0">
              <a:solidFill>
                <a:schemeClr val="tx1"/>
              </a:solidFill>
              <a:cs typeface="B Baran" pitchFamily="2" charset="-78"/>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609600"/>
            <a:ext cx="6172200" cy="5791200"/>
          </a:xfrm>
        </p:spPr>
        <p:txBody>
          <a:bodyPr>
            <a:noAutofit/>
          </a:bodyPr>
          <a:lstStyle/>
          <a:p>
            <a:pPr algn="r">
              <a:lnSpc>
                <a:spcPct val="200000"/>
              </a:lnSpc>
            </a:pPr>
            <a:r>
              <a:rPr lang="fa-IR" sz="2400" dirty="0" smtClean="0">
                <a:solidFill>
                  <a:schemeClr val="tx1"/>
                </a:solidFill>
                <a:cs typeface="B Nazanin" pitchFamily="2" charset="-78"/>
              </a:rPr>
              <a:t>اهمیت تغذیه مناسب و اثرات آن بر سلامتی بر هیچ کس پوشیده نیست . تغ</a:t>
            </a:r>
            <a:r>
              <a:rPr lang="ar-SA" sz="2400" dirty="0">
                <a:solidFill>
                  <a:schemeClr val="tx1"/>
                </a:solidFill>
                <a:cs typeface="B Nazanin" pitchFamily="2" charset="-78"/>
              </a:rPr>
              <a:t>ذ</a:t>
            </a:r>
            <a:r>
              <a:rPr lang="fa-IR" sz="2400" dirty="0">
                <a:solidFill>
                  <a:schemeClr val="tx1"/>
                </a:solidFill>
                <a:cs typeface="B Nazanin" pitchFamily="2" charset="-78"/>
              </a:rPr>
              <a:t>يه مناسب بايد ا</a:t>
            </a:r>
            <a:r>
              <a:rPr lang="ar-SA" sz="2400" dirty="0">
                <a:solidFill>
                  <a:schemeClr val="tx1"/>
                </a:solidFill>
                <a:cs typeface="B Nazanin" pitchFamily="2" charset="-78"/>
              </a:rPr>
              <a:t>ز</a:t>
            </a:r>
            <a:r>
              <a:rPr lang="fa-IR" sz="2400" dirty="0">
                <a:solidFill>
                  <a:schemeClr val="tx1"/>
                </a:solidFill>
                <a:cs typeface="B Nazanin" pitchFamily="2" charset="-78"/>
              </a:rPr>
              <a:t> دوران جنيني </a:t>
            </a:r>
            <a:r>
              <a:rPr lang="fa-IR" sz="2400" dirty="0" smtClean="0">
                <a:solidFill>
                  <a:schemeClr val="tx1"/>
                </a:solidFill>
                <a:cs typeface="B Nazanin" pitchFamily="2" charset="-78"/>
              </a:rPr>
              <a:t>شروع </a:t>
            </a:r>
            <a:r>
              <a:rPr lang="fa-IR" sz="2400" dirty="0">
                <a:solidFill>
                  <a:schemeClr val="tx1"/>
                </a:solidFill>
                <a:cs typeface="B Nazanin" pitchFamily="2" charset="-78"/>
              </a:rPr>
              <a:t>شود و ا</a:t>
            </a:r>
            <a:r>
              <a:rPr lang="ar-SA" sz="2400" dirty="0">
                <a:solidFill>
                  <a:schemeClr val="tx1"/>
                </a:solidFill>
                <a:cs typeface="B Nazanin" pitchFamily="2" charset="-78"/>
              </a:rPr>
              <a:t>گ</a:t>
            </a:r>
            <a:r>
              <a:rPr lang="fa-IR" sz="2400" dirty="0">
                <a:solidFill>
                  <a:schemeClr val="tx1"/>
                </a:solidFill>
                <a:cs typeface="B Nazanin" pitchFamily="2" charset="-78"/>
              </a:rPr>
              <a:t>ر مادر باردار تغذیه مناسبی داشته باشد سلامتی خود و نو</a:t>
            </a:r>
            <a:r>
              <a:rPr lang="ar-SA" sz="2400" dirty="0">
                <a:solidFill>
                  <a:schemeClr val="tx1"/>
                </a:solidFill>
                <a:cs typeface="B Nazanin" pitchFamily="2" charset="-78"/>
              </a:rPr>
              <a:t>ز</a:t>
            </a:r>
            <a:r>
              <a:rPr lang="fa-IR" sz="2400" dirty="0">
                <a:solidFill>
                  <a:schemeClr val="tx1"/>
                </a:solidFill>
                <a:cs typeface="B Nazanin" pitchFamily="2" charset="-78"/>
              </a:rPr>
              <a:t>ادش </a:t>
            </a:r>
            <a:r>
              <a:rPr lang="fa-IR" sz="2400" dirty="0" smtClean="0">
                <a:solidFill>
                  <a:schemeClr val="tx1"/>
                </a:solidFill>
                <a:cs typeface="B Nazanin" pitchFamily="2" charset="-78"/>
              </a:rPr>
              <a:t>ارتقاء </a:t>
            </a:r>
            <a:r>
              <a:rPr lang="fa-IR" sz="2400" dirty="0">
                <a:solidFill>
                  <a:schemeClr val="tx1"/>
                </a:solidFill>
                <a:cs typeface="B Nazanin" pitchFamily="2" charset="-78"/>
              </a:rPr>
              <a:t>خواهد </a:t>
            </a:r>
            <a:r>
              <a:rPr lang="fa-IR" sz="2400" dirty="0" smtClean="0">
                <a:solidFill>
                  <a:schemeClr val="tx1"/>
                </a:solidFill>
                <a:cs typeface="B Nazanin" pitchFamily="2" charset="-78"/>
              </a:rPr>
              <a:t>يافت. تغذیه مناسب و کافی برای رشد و تکامل کودک ضروری می باشد. تغذیه ناکافی و ناصحیح در دوران کودکی می تواند اثرات زیان باری در تمام عمر کودک ایجاد کند . </a:t>
            </a:r>
          </a:p>
          <a:p>
            <a:pPr algn="r">
              <a:lnSpc>
                <a:spcPct val="200000"/>
              </a:lnSpc>
            </a:pPr>
            <a:endParaRPr lang="fa-IR" sz="2400" dirty="0">
              <a:solidFill>
                <a:schemeClr val="tx1"/>
              </a:solidFill>
              <a:cs typeface="B Nazanin" pitchFamily="2" charset="-78"/>
            </a:endParaRPr>
          </a:p>
          <a:p>
            <a:pPr algn="r">
              <a:lnSpc>
                <a:spcPct val="200000"/>
              </a:lnSpc>
            </a:pPr>
            <a:endParaRPr lang="fa-IR" sz="2400" dirty="0">
              <a:cs typeface="B Nazanin" pitchFamily="2" charset="-78"/>
            </a:endParaRPr>
          </a:p>
        </p:txBody>
      </p:sp>
    </p:spTree>
  </p:cSld>
  <p:clrMapOvr>
    <a:overrideClrMapping bg1="lt1" tx1="dk1" bg2="lt2" tx2="dk2" accent1="accent1" accent2="accent2" accent3="accent3" accent4="accent4" accent5="accent5" accent6="accent6" hlink="hlink" folHlink="folHlink"/>
  </p:clrMapOvr>
  <p:transition spd="med" advClick="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228600"/>
            <a:ext cx="6324600" cy="6019800"/>
          </a:xfrm>
        </p:spPr>
        <p:txBody>
          <a:bodyPr>
            <a:normAutofit/>
          </a:bodyPr>
          <a:lstStyle/>
          <a:p>
            <a:pPr algn="r"/>
            <a:r>
              <a:rPr lang="fa-IR" dirty="0" smtClean="0">
                <a:solidFill>
                  <a:srgbClr val="33CC33"/>
                </a:solidFill>
                <a:cs typeface="B Titr" pitchFamily="2" charset="-78"/>
              </a:rPr>
              <a:t>تغذیه در کودک مبتلا به اسهال </a:t>
            </a:r>
            <a:br>
              <a:rPr lang="fa-IR" dirty="0" smtClean="0">
                <a:solidFill>
                  <a:srgbClr val="33CC33"/>
                </a:solidFill>
                <a:cs typeface="B Titr" pitchFamily="2" charset="-78"/>
              </a:rPr>
            </a:br>
            <a:r>
              <a:rPr lang="fa-IR" dirty="0" smtClean="0"/>
              <a:t/>
            </a:r>
            <a:br>
              <a:rPr lang="fa-IR" dirty="0" smtClean="0"/>
            </a:br>
            <a:r>
              <a:rPr lang="fa-IR" sz="2400" dirty="0" smtClean="0">
                <a:solidFill>
                  <a:srgbClr val="FF0000"/>
                </a:solidFill>
                <a:cs typeface="B Titr" pitchFamily="2" charset="-78"/>
              </a:rPr>
              <a:t>اسهال حاد آبکی </a:t>
            </a:r>
            <a:r>
              <a:rPr lang="fa-IR" sz="2200" dirty="0" smtClean="0">
                <a:cs typeface="B Nazanin" pitchFamily="2" charset="-78"/>
              </a:rPr>
              <a:t/>
            </a:r>
            <a:br>
              <a:rPr lang="fa-IR" sz="2200" dirty="0" smtClean="0">
                <a:cs typeface="B Nazanin" pitchFamily="2" charset="-78"/>
              </a:rPr>
            </a:br>
            <a:r>
              <a:rPr lang="fa-IR" sz="2700" dirty="0" smtClean="0">
                <a:solidFill>
                  <a:schemeClr val="tx1"/>
                </a:solidFill>
                <a:cs typeface="B Baran" pitchFamily="2" charset="-78"/>
              </a:rPr>
              <a:t>به کودک بیشتر از معمول مایعات داده شود ( علاوه بر </a:t>
            </a:r>
            <a:r>
              <a:rPr lang="en-US" sz="2700" dirty="0" smtClean="0">
                <a:solidFill>
                  <a:schemeClr val="tx1"/>
                </a:solidFill>
                <a:cs typeface="B Baran" pitchFamily="2" charset="-78"/>
              </a:rPr>
              <a:t>ors</a:t>
            </a:r>
            <a:r>
              <a:rPr lang="fa-IR" sz="2700" dirty="0" smtClean="0">
                <a:solidFill>
                  <a:schemeClr val="tx1"/>
                </a:solidFill>
                <a:cs typeface="B Baran" pitchFamily="2" charset="-78"/>
              </a:rPr>
              <a:t> سوپ ، لعاب برنج ، دوغ ، آب و... )</a:t>
            </a:r>
            <a:br>
              <a:rPr lang="fa-IR" sz="2700" dirty="0" smtClean="0">
                <a:solidFill>
                  <a:schemeClr val="tx1"/>
                </a:solidFill>
                <a:cs typeface="B Baran" pitchFamily="2" charset="-78"/>
              </a:rPr>
            </a:br>
            <a:r>
              <a:rPr lang="fa-IR" sz="2700" dirty="0" smtClean="0">
                <a:solidFill>
                  <a:schemeClr val="tx1"/>
                </a:solidFill>
                <a:cs typeface="B Baran" pitchFamily="2" charset="-78"/>
              </a:rPr>
              <a:t>به کودک بیش از معمول غذا ( حداقل 6 وعده) داده شود و اگر شیر مادر می خورد تغذیه مکرر با شیر مادر ادامه یابد .</a:t>
            </a:r>
            <a:br>
              <a:rPr lang="fa-IR" sz="2700" dirty="0" smtClean="0">
                <a:solidFill>
                  <a:schemeClr val="tx1"/>
                </a:solidFill>
                <a:cs typeface="B Baran" pitchFamily="2" charset="-78"/>
              </a:rPr>
            </a:br>
            <a:r>
              <a:rPr lang="fa-IR" sz="2700" dirty="0" smtClean="0">
                <a:solidFill>
                  <a:schemeClr val="tx1"/>
                </a:solidFill>
                <a:cs typeface="B Baran" pitchFamily="2" charset="-78"/>
              </a:rPr>
              <a:t>در کودکان بزرگتر از 6 ماه نیمی از انرژی دریافتی کودک از غذای تکمیلی مثل ماست ، تخم مرغ ، غلات ، سایر غذاهای نشاسته ای ، گوشت و ماهی تامین شود به هر وعده غذای کودک یک قاشق مرباخوری روغن مایع اضافه شود . ( </a:t>
            </a:r>
            <a:r>
              <a:rPr lang="fa-IR" sz="2700" dirty="0" smtClean="0">
                <a:solidFill>
                  <a:schemeClr val="accent6">
                    <a:lumMod val="60000"/>
                    <a:lumOff val="40000"/>
                  </a:schemeClr>
                </a:solidFill>
                <a:cs typeface="B Baran" pitchFamily="2" charset="-78"/>
              </a:rPr>
              <a:t>مقوی ومغذی کردن غذای کودک</a:t>
            </a:r>
            <a:r>
              <a:rPr lang="fa-IR" sz="2700" dirty="0" smtClean="0">
                <a:solidFill>
                  <a:schemeClr val="tx1"/>
                </a:solidFill>
                <a:cs typeface="B Baran" pitchFamily="2" charset="-78"/>
              </a:rPr>
              <a:t> )</a:t>
            </a:r>
            <a:br>
              <a:rPr lang="fa-IR" sz="2700" dirty="0" smtClean="0">
                <a:solidFill>
                  <a:schemeClr val="tx1"/>
                </a:solidFill>
                <a:cs typeface="B Baran" pitchFamily="2" charset="-78"/>
              </a:rPr>
            </a:br>
            <a:endParaRPr lang="en-US" sz="2200" dirty="0">
              <a:solidFill>
                <a:schemeClr val="tx1"/>
              </a:solidFill>
              <a:cs typeface="B Baran" pitchFamily="2" charset="-78"/>
            </a:endParaRPr>
          </a:p>
        </p:txBody>
      </p:sp>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0" y="1752600"/>
            <a:ext cx="6172200" cy="4622322"/>
          </a:xfrm>
        </p:spPr>
        <p:txBody>
          <a:bodyPr>
            <a:normAutofit/>
          </a:bodyPr>
          <a:lstStyle/>
          <a:p>
            <a:pPr algn="r">
              <a:lnSpc>
                <a:spcPct val="200000"/>
              </a:lnSpc>
            </a:pPr>
            <a:r>
              <a:rPr lang="fa-IR" sz="2400" dirty="0" smtClean="0">
                <a:solidFill>
                  <a:schemeClr val="tx1"/>
                </a:solidFill>
                <a:cs typeface="B Baran" pitchFamily="2" charset="-78"/>
              </a:rPr>
              <a:t>از دادن نوشیدنی های تجاری پرهیز شود . </a:t>
            </a:r>
            <a:br>
              <a:rPr lang="fa-IR" sz="2400" dirty="0" smtClean="0">
                <a:solidFill>
                  <a:schemeClr val="tx1"/>
                </a:solidFill>
                <a:cs typeface="B Baran" pitchFamily="2" charset="-78"/>
              </a:rPr>
            </a:br>
            <a:r>
              <a:rPr lang="fa-IR" sz="2400" dirty="0" smtClean="0">
                <a:solidFill>
                  <a:schemeClr val="tx1"/>
                </a:solidFill>
                <a:cs typeface="B Baran" pitchFamily="2" charset="-78"/>
              </a:rPr>
              <a:t>غذاهای توصیه شده بعد از قطع اسهال نیز ادامه یاید و </a:t>
            </a:r>
            <a:r>
              <a:rPr lang="fa-IR" sz="2400" dirty="0" smtClean="0">
                <a:solidFill>
                  <a:srgbClr val="FF0000"/>
                </a:solidFill>
                <a:cs typeface="B Baran" pitchFamily="2" charset="-78"/>
              </a:rPr>
              <a:t>تا 2 هفته </a:t>
            </a:r>
            <a:r>
              <a:rPr lang="fa-IR" sz="2400" dirty="0" smtClean="0">
                <a:solidFill>
                  <a:schemeClr val="tx1"/>
                </a:solidFill>
                <a:cs typeface="B Baran" pitchFamily="2" charset="-78"/>
              </a:rPr>
              <a:t>پس از قطع اسهال روزانه یک </a:t>
            </a:r>
            <a:r>
              <a:rPr lang="fa-IR" sz="2400" dirty="0" smtClean="0">
                <a:solidFill>
                  <a:srgbClr val="FF0000"/>
                </a:solidFill>
                <a:cs typeface="B Baran" pitchFamily="2" charset="-78"/>
              </a:rPr>
              <a:t>وعده غذا اضافی </a:t>
            </a:r>
            <a:r>
              <a:rPr lang="fa-IR" sz="2400" dirty="0" smtClean="0">
                <a:solidFill>
                  <a:schemeClr val="tx1"/>
                </a:solidFill>
                <a:cs typeface="B Baran" pitchFamily="2" charset="-78"/>
              </a:rPr>
              <a:t>به کودک داده شود تاوزن به حالت طبیعی برگردد.</a:t>
            </a:r>
            <a:endParaRPr lang="fa-IR" sz="2400" dirty="0">
              <a:cs typeface="B Baran" pitchFamily="2" charset="-78"/>
            </a:endParaRPr>
          </a:p>
        </p:txBody>
      </p:sp>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533400"/>
            <a:ext cx="6172200" cy="685800"/>
          </a:xfrm>
        </p:spPr>
        <p:txBody>
          <a:bodyPr>
            <a:normAutofit/>
          </a:bodyPr>
          <a:lstStyle/>
          <a:p>
            <a:pPr algn="ctr"/>
            <a:r>
              <a:rPr lang="fa-IR" sz="2800" dirty="0" smtClean="0">
                <a:solidFill>
                  <a:srgbClr val="FF0000"/>
                </a:solidFill>
                <a:cs typeface="B Titr" pitchFamily="2" charset="-78"/>
              </a:rPr>
              <a:t>تغذیه در اسهال پایدار </a:t>
            </a:r>
            <a:endParaRPr lang="fa-IR" sz="2800" dirty="0">
              <a:solidFill>
                <a:srgbClr val="FF0000"/>
              </a:solidFill>
              <a:cs typeface="B Titr" pitchFamily="2" charset="-78"/>
            </a:endParaRPr>
          </a:p>
        </p:txBody>
      </p:sp>
      <p:sp>
        <p:nvSpPr>
          <p:cNvPr id="5" name="Subtitle 4"/>
          <p:cNvSpPr>
            <a:spLocks noGrp="1"/>
          </p:cNvSpPr>
          <p:nvPr>
            <p:ph type="subTitle" idx="1"/>
          </p:nvPr>
        </p:nvSpPr>
        <p:spPr>
          <a:xfrm>
            <a:off x="2286000" y="1524000"/>
            <a:ext cx="6172200" cy="4850922"/>
          </a:xfrm>
        </p:spPr>
        <p:txBody>
          <a:bodyPr>
            <a:normAutofit/>
          </a:bodyPr>
          <a:lstStyle/>
          <a:p>
            <a:pPr algn="r">
              <a:lnSpc>
                <a:spcPct val="150000"/>
              </a:lnSpc>
            </a:pPr>
            <a:r>
              <a:rPr lang="fa-IR" sz="2000" dirty="0" smtClean="0">
                <a:solidFill>
                  <a:schemeClr val="tx1"/>
                </a:solidFill>
                <a:cs typeface="B Titr" pitchFamily="2" charset="-78"/>
              </a:rPr>
              <a:t>اگر علائم دهیدراتاسیون و نیاز به بستری نداشته باشد </a:t>
            </a:r>
          </a:p>
          <a:p>
            <a:pPr algn="r">
              <a:lnSpc>
                <a:spcPct val="150000"/>
              </a:lnSpc>
            </a:pPr>
            <a:r>
              <a:rPr lang="fa-IR" sz="2000" dirty="0" smtClean="0">
                <a:solidFill>
                  <a:schemeClr val="tx1"/>
                </a:solidFill>
                <a:cs typeface="B Baran" pitchFamily="2" charset="-78"/>
              </a:rPr>
              <a:t>نیمی از مقدار شیر معمول استفاده شود و باقی مانده با یک فراورده تخمیری مانند ماست جایگزین شود .</a:t>
            </a:r>
          </a:p>
          <a:p>
            <a:pPr algn="r">
              <a:lnSpc>
                <a:spcPct val="150000"/>
              </a:lnSpc>
            </a:pPr>
            <a:r>
              <a:rPr lang="fa-IR" sz="2000" dirty="0" smtClean="0">
                <a:solidFill>
                  <a:schemeClr val="tx1"/>
                </a:solidFill>
                <a:cs typeface="B Baran" pitchFamily="2" charset="-78"/>
              </a:rPr>
              <a:t>روزانه 6 وعده غذا مصرف شود و در برنامه غذایی کودک حبوبات ، گوشت ، ماهی و تخم مرغ گنجانده شود. </a:t>
            </a:r>
          </a:p>
          <a:p>
            <a:pPr algn="r">
              <a:lnSpc>
                <a:spcPct val="150000"/>
              </a:lnSpc>
            </a:pPr>
            <a:r>
              <a:rPr lang="fa-IR" sz="2000" dirty="0" smtClean="0">
                <a:solidFill>
                  <a:schemeClr val="tx1"/>
                </a:solidFill>
                <a:cs typeface="B Baran" pitchFamily="2" charset="-78"/>
              </a:rPr>
              <a:t>به سوپ سبزیجات زرد وسبز افزوده شود </a:t>
            </a:r>
          </a:p>
          <a:p>
            <a:pPr algn="r">
              <a:lnSpc>
                <a:spcPct val="150000"/>
              </a:lnSpc>
            </a:pPr>
            <a:r>
              <a:rPr lang="fa-IR" sz="2000" dirty="0" smtClean="0">
                <a:solidFill>
                  <a:schemeClr val="tx1"/>
                </a:solidFill>
                <a:cs typeface="B Baran" pitchFamily="2" charset="-78"/>
              </a:rPr>
              <a:t>از دریافت ویتامین واملاح مطمئن شویم.</a:t>
            </a:r>
          </a:p>
          <a:p>
            <a:pPr algn="r">
              <a:lnSpc>
                <a:spcPct val="150000"/>
              </a:lnSpc>
            </a:pPr>
            <a:r>
              <a:rPr lang="fa-IR" sz="2000" dirty="0" smtClean="0">
                <a:solidFill>
                  <a:schemeClr val="tx1"/>
                </a:solidFill>
                <a:cs typeface="B Baran" pitchFamily="2" charset="-78"/>
              </a:rPr>
              <a:t>غذاهای توصیه شده بعد از قطع اسهال نیز ادامه یاید و </a:t>
            </a:r>
            <a:r>
              <a:rPr lang="fa-IR" sz="2000" dirty="0" smtClean="0">
                <a:solidFill>
                  <a:srgbClr val="FF0000"/>
                </a:solidFill>
                <a:cs typeface="B Baran" pitchFamily="2" charset="-78"/>
              </a:rPr>
              <a:t>تا 2 هفته </a:t>
            </a:r>
            <a:r>
              <a:rPr lang="fa-IR" sz="2000" dirty="0" smtClean="0">
                <a:solidFill>
                  <a:schemeClr val="tx1"/>
                </a:solidFill>
                <a:cs typeface="B Baran" pitchFamily="2" charset="-78"/>
              </a:rPr>
              <a:t>پس از قطع اسهال روزانه یک </a:t>
            </a:r>
            <a:r>
              <a:rPr lang="fa-IR" sz="2000" dirty="0" smtClean="0">
                <a:solidFill>
                  <a:srgbClr val="FF0000"/>
                </a:solidFill>
                <a:cs typeface="B Baran" pitchFamily="2" charset="-78"/>
              </a:rPr>
              <a:t>وعده غذا اضافی </a:t>
            </a:r>
            <a:r>
              <a:rPr lang="fa-IR" sz="2000" dirty="0" smtClean="0">
                <a:solidFill>
                  <a:schemeClr val="tx1"/>
                </a:solidFill>
                <a:cs typeface="B Baran" pitchFamily="2" charset="-78"/>
              </a:rPr>
              <a:t>به کودک داده شود تاوزن به حالت طبیعی برگردد.</a:t>
            </a:r>
            <a:endParaRPr lang="fa-IR" sz="2000" dirty="0"/>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685800"/>
            <a:ext cx="6477000" cy="838200"/>
          </a:xfrm>
        </p:spPr>
        <p:txBody>
          <a:bodyPr/>
          <a:lstStyle/>
          <a:p>
            <a:pPr algn="ctr"/>
            <a:r>
              <a:rPr lang="fa-IR" dirty="0" smtClean="0">
                <a:solidFill>
                  <a:srgbClr val="33CC33"/>
                </a:solidFill>
                <a:cs typeface="B Titr" pitchFamily="2" charset="-78"/>
              </a:rPr>
              <a:t>تغذیه کودک مبتلا به عفونت حاد تنفسی </a:t>
            </a:r>
            <a:endParaRPr lang="en-US" dirty="0">
              <a:solidFill>
                <a:srgbClr val="33CC33"/>
              </a:solidFill>
              <a:cs typeface="B Titr" pitchFamily="2" charset="-78"/>
            </a:endParaRPr>
          </a:p>
        </p:txBody>
      </p:sp>
      <p:sp>
        <p:nvSpPr>
          <p:cNvPr id="5" name="Subtitle 4"/>
          <p:cNvSpPr>
            <a:spLocks noGrp="1"/>
          </p:cNvSpPr>
          <p:nvPr>
            <p:ph type="subTitle" idx="1"/>
          </p:nvPr>
        </p:nvSpPr>
        <p:spPr>
          <a:xfrm>
            <a:off x="1295400" y="1752600"/>
            <a:ext cx="7162800" cy="4622322"/>
          </a:xfrm>
        </p:spPr>
        <p:txBody>
          <a:bodyPr>
            <a:noAutofit/>
          </a:bodyPr>
          <a:lstStyle/>
          <a:p>
            <a:pPr algn="r"/>
            <a:r>
              <a:rPr lang="fa-IR" sz="2000" dirty="0" smtClean="0">
                <a:solidFill>
                  <a:srgbClr val="FF0000"/>
                </a:solidFill>
                <a:cs typeface="B Titr" pitchFamily="2" charset="-78"/>
              </a:rPr>
              <a:t>تغذیه در هنگام بیماری </a:t>
            </a:r>
          </a:p>
          <a:p>
            <a:pPr algn="r">
              <a:buClr>
                <a:schemeClr val="accent6">
                  <a:lumMod val="60000"/>
                  <a:lumOff val="40000"/>
                </a:schemeClr>
              </a:buClr>
              <a:buSzPct val="100000"/>
              <a:buFont typeface="Webdings" pitchFamily="18" charset="2"/>
              <a:buChar char="ý"/>
            </a:pPr>
            <a:r>
              <a:rPr lang="fa-IR" sz="2000" dirty="0" smtClean="0">
                <a:solidFill>
                  <a:schemeClr val="tx1"/>
                </a:solidFill>
                <a:cs typeface="B Yekan" pitchFamily="2" charset="-78"/>
              </a:rPr>
              <a:t> </a:t>
            </a:r>
            <a:r>
              <a:rPr lang="fa-IR" sz="2400" dirty="0" smtClean="0">
                <a:solidFill>
                  <a:schemeClr val="tx1"/>
                </a:solidFill>
                <a:cs typeface="B Baran" pitchFamily="2" charset="-78"/>
              </a:rPr>
              <a:t>در کودکان کمتر از 6 ماه : تغذیه مکرر با شیرمادر </a:t>
            </a:r>
          </a:p>
          <a:p>
            <a:pPr algn="r">
              <a:buClr>
                <a:schemeClr val="accent6">
                  <a:lumMod val="60000"/>
                  <a:lumOff val="40000"/>
                </a:schemeClr>
              </a:buClr>
              <a:buSzPct val="100000"/>
              <a:buFont typeface="Webdings" pitchFamily="18" charset="2"/>
              <a:buChar char="ý"/>
            </a:pPr>
            <a:r>
              <a:rPr lang="fa-IR" sz="2400" dirty="0" smtClean="0">
                <a:solidFill>
                  <a:schemeClr val="tx1"/>
                </a:solidFill>
                <a:cs typeface="B Baran" pitchFamily="2" charset="-78"/>
              </a:rPr>
              <a:t> کودکان بزرگتر از 6 ماه استفاده از غذای های مقوی و مغذی</a:t>
            </a:r>
          </a:p>
          <a:p>
            <a:pPr algn="r">
              <a:buClr>
                <a:schemeClr val="accent6">
                  <a:lumMod val="60000"/>
                  <a:lumOff val="40000"/>
                </a:schemeClr>
              </a:buClr>
              <a:buSzPct val="100000"/>
              <a:buFont typeface="Webdings" pitchFamily="18" charset="2"/>
              <a:buChar char="ý"/>
            </a:pPr>
            <a:r>
              <a:rPr lang="fa-IR" sz="2400" dirty="0" smtClean="0">
                <a:solidFill>
                  <a:schemeClr val="tx1"/>
                </a:solidFill>
                <a:cs typeface="B Baran" pitchFamily="2" charset="-78"/>
              </a:rPr>
              <a:t> دادن مایعات غذایی گرم نظیر سوپ به کودکان مبتلا به سرماخوردگی و سرفه </a:t>
            </a:r>
          </a:p>
          <a:p>
            <a:pPr algn="r">
              <a:buClr>
                <a:schemeClr val="accent6">
                  <a:lumMod val="60000"/>
                  <a:lumOff val="40000"/>
                </a:schemeClr>
              </a:buClr>
              <a:buSzPct val="100000"/>
              <a:buFont typeface="Webdings" pitchFamily="18" charset="2"/>
              <a:buChar char="ý"/>
            </a:pPr>
            <a:r>
              <a:rPr lang="fa-IR" sz="2400" dirty="0" smtClean="0">
                <a:solidFill>
                  <a:schemeClr val="tx1"/>
                </a:solidFill>
                <a:cs typeface="B Baran" pitchFamily="2" charset="-78"/>
              </a:rPr>
              <a:t> تمیز کردن بینی اگر گرفتگی بینی مانع تغذیه است  </a:t>
            </a:r>
          </a:p>
          <a:p>
            <a:pPr algn="r">
              <a:buClr>
                <a:schemeClr val="accent6">
                  <a:lumMod val="60000"/>
                  <a:lumOff val="40000"/>
                </a:schemeClr>
              </a:buClr>
              <a:buSzPct val="100000"/>
              <a:buFont typeface="Webdings" pitchFamily="18" charset="2"/>
              <a:buChar char="ý"/>
            </a:pPr>
            <a:r>
              <a:rPr lang="fa-IR" sz="2400" dirty="0" smtClean="0">
                <a:solidFill>
                  <a:schemeClr val="tx1"/>
                </a:solidFill>
                <a:cs typeface="B Baran" pitchFamily="2" charset="-78"/>
              </a:rPr>
              <a:t> دادن چای ولرم همراه عسل ( زیر یکسال توصیه نمی شود ) </a:t>
            </a:r>
          </a:p>
          <a:p>
            <a:pPr algn="r"/>
            <a:r>
              <a:rPr lang="fa-IR" sz="2000" dirty="0" smtClean="0">
                <a:solidFill>
                  <a:srgbClr val="FF0000"/>
                </a:solidFill>
                <a:cs typeface="B Titr" pitchFamily="2" charset="-78"/>
              </a:rPr>
              <a:t>تغذیه بعد از بیماری </a:t>
            </a:r>
          </a:p>
          <a:p>
            <a:pPr algn="r"/>
            <a:r>
              <a:rPr lang="fa-IR" sz="2400" dirty="0" smtClean="0">
                <a:solidFill>
                  <a:schemeClr val="tx1"/>
                </a:solidFill>
                <a:cs typeface="B Baran" pitchFamily="2" charset="-78"/>
              </a:rPr>
              <a:t>تا 2 هفته پس از بیماری یا تا زمانی که به وزن طبیعی برسد یک وعده غذای اضافی دریافت کند .</a:t>
            </a:r>
            <a:endParaRPr lang="en-US" sz="2400" dirty="0">
              <a:solidFill>
                <a:schemeClr val="tx1"/>
              </a:solidFill>
              <a:cs typeface="B Baran" pitchFamily="2" charset="-78"/>
            </a:endParaRPr>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533400"/>
            <a:ext cx="6172200" cy="1143000"/>
          </a:xfrm>
        </p:spPr>
        <p:txBody>
          <a:bodyPr>
            <a:normAutofit/>
          </a:bodyPr>
          <a:lstStyle/>
          <a:p>
            <a:pPr algn="ctr"/>
            <a:r>
              <a:rPr lang="fa-IR" sz="2700" dirty="0" smtClean="0">
                <a:solidFill>
                  <a:srgbClr val="33CC33"/>
                </a:solidFill>
                <a:cs typeface="B Titr" pitchFamily="2" charset="-78"/>
              </a:rPr>
              <a:t>تغذیه کودک تب دار </a:t>
            </a:r>
            <a:r>
              <a:rPr lang="fa-IR" dirty="0" smtClean="0"/>
              <a:t/>
            </a:r>
            <a:br>
              <a:rPr lang="fa-IR" dirty="0" smtClean="0"/>
            </a:br>
            <a:endParaRPr lang="en-US" dirty="0"/>
          </a:p>
        </p:txBody>
      </p:sp>
      <p:sp>
        <p:nvSpPr>
          <p:cNvPr id="7" name="Subtitle 6"/>
          <p:cNvSpPr>
            <a:spLocks noGrp="1"/>
          </p:cNvSpPr>
          <p:nvPr>
            <p:ph type="subTitle" idx="1"/>
          </p:nvPr>
        </p:nvSpPr>
        <p:spPr>
          <a:xfrm>
            <a:off x="1981200" y="1752600"/>
            <a:ext cx="6477000" cy="4622322"/>
          </a:xfrm>
        </p:spPr>
        <p:txBody>
          <a:bodyPr>
            <a:normAutofit/>
          </a:bodyPr>
          <a:lstStyle/>
          <a:p>
            <a:pPr algn="r">
              <a:lnSpc>
                <a:spcPct val="200000"/>
              </a:lnSpc>
            </a:pPr>
            <a:r>
              <a:rPr lang="fa-IR" sz="2400" dirty="0" smtClean="0">
                <a:solidFill>
                  <a:schemeClr val="tx1"/>
                </a:solidFill>
                <a:cs typeface="B Baran" pitchFamily="2" charset="-78"/>
              </a:rPr>
              <a:t>تب به دلیل </a:t>
            </a:r>
            <a:r>
              <a:rPr lang="fa-IR" sz="2400" dirty="0" smtClean="0">
                <a:solidFill>
                  <a:srgbClr val="FF0000"/>
                </a:solidFill>
                <a:cs typeface="B Baran" pitchFamily="2" charset="-78"/>
              </a:rPr>
              <a:t>کاهش اشتها </a:t>
            </a:r>
            <a:r>
              <a:rPr lang="fa-IR" sz="2400" dirty="0" smtClean="0">
                <a:solidFill>
                  <a:schemeClr val="tx1"/>
                </a:solidFill>
                <a:cs typeface="B Baran" pitchFamily="2" charset="-78"/>
              </a:rPr>
              <a:t>و </a:t>
            </a:r>
            <a:r>
              <a:rPr lang="fa-IR" sz="2400" dirty="0" smtClean="0">
                <a:solidFill>
                  <a:srgbClr val="FF0000"/>
                </a:solidFill>
                <a:cs typeface="B Baran" pitchFamily="2" charset="-78"/>
              </a:rPr>
              <a:t>افزایش متابولیسم </a:t>
            </a:r>
            <a:r>
              <a:rPr lang="fa-IR" sz="2400" dirty="0" smtClean="0">
                <a:solidFill>
                  <a:schemeClr val="tx1"/>
                </a:solidFill>
                <a:cs typeface="B Baran" pitchFamily="2" charset="-78"/>
              </a:rPr>
              <a:t>در روند تغذیه کودک اختلال ایجاد می کند بنابراین </a:t>
            </a:r>
          </a:p>
          <a:p>
            <a:pPr algn="r">
              <a:lnSpc>
                <a:spcPct val="200000"/>
              </a:lnSpc>
              <a:buFont typeface="Wingdings" pitchFamily="2" charset="2"/>
              <a:buChar char="q"/>
            </a:pPr>
            <a:r>
              <a:rPr lang="fa-IR" sz="2400" dirty="0" smtClean="0">
                <a:solidFill>
                  <a:schemeClr val="tx1"/>
                </a:solidFill>
                <a:cs typeface="B Baran" pitchFamily="2" charset="-78"/>
              </a:rPr>
              <a:t>تداوم تغذیه با شیر مادر و یا شیر مصنوعی در کودکان کمتر از 6 ماه </a:t>
            </a:r>
          </a:p>
          <a:p>
            <a:pPr algn="r">
              <a:lnSpc>
                <a:spcPct val="200000"/>
              </a:lnSpc>
              <a:buFont typeface="Wingdings" pitchFamily="2" charset="2"/>
              <a:buChar char="q"/>
            </a:pPr>
            <a:r>
              <a:rPr lang="fa-IR" sz="2400" dirty="0" smtClean="0">
                <a:solidFill>
                  <a:schemeClr val="tx1"/>
                </a:solidFill>
                <a:cs typeface="B Baran" pitchFamily="2" charset="-78"/>
              </a:rPr>
              <a:t>تداوم تغذیه باشیر مادر همراه غذاهای مایع در کودکان بالای 6 ماه </a:t>
            </a:r>
          </a:p>
          <a:p>
            <a:pPr algn="r">
              <a:lnSpc>
                <a:spcPct val="200000"/>
              </a:lnSpc>
              <a:buFont typeface="Wingdings" pitchFamily="2" charset="2"/>
              <a:buChar char="q"/>
            </a:pPr>
            <a:r>
              <a:rPr lang="fa-IR" sz="2400" dirty="0" smtClean="0">
                <a:solidFill>
                  <a:schemeClr val="tx1"/>
                </a:solidFill>
                <a:cs typeface="B Baran" pitchFamily="2" charset="-78"/>
              </a:rPr>
              <a:t>افزایش تعداد دفعات تغذیه حتی با حجم کم جهت جبران کاهش اشتها </a:t>
            </a:r>
          </a:p>
          <a:p>
            <a:endParaRPr lang="en-US" dirty="0"/>
          </a:p>
        </p:txBody>
      </p:sp>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685800"/>
            <a:ext cx="6172200" cy="762000"/>
          </a:xfrm>
        </p:spPr>
        <p:txBody>
          <a:bodyPr>
            <a:normAutofit/>
          </a:bodyPr>
          <a:lstStyle/>
          <a:p>
            <a:pPr algn="ctr"/>
            <a:r>
              <a:rPr lang="fa-IR" dirty="0" smtClean="0">
                <a:solidFill>
                  <a:srgbClr val="33CC33"/>
                </a:solidFill>
                <a:cs typeface="B Titr" pitchFamily="2" charset="-78"/>
              </a:rPr>
              <a:t>توصیه های کلی برای کودکان بیمار </a:t>
            </a:r>
            <a:endParaRPr lang="en-US" dirty="0">
              <a:solidFill>
                <a:srgbClr val="33CC33"/>
              </a:solidFill>
              <a:cs typeface="B Titr" pitchFamily="2" charset="-78"/>
            </a:endParaRPr>
          </a:p>
        </p:txBody>
      </p:sp>
      <p:sp>
        <p:nvSpPr>
          <p:cNvPr id="5" name="Subtitle 4"/>
          <p:cNvSpPr>
            <a:spLocks noGrp="1"/>
          </p:cNvSpPr>
          <p:nvPr>
            <p:ph type="subTitle" idx="1"/>
          </p:nvPr>
        </p:nvSpPr>
        <p:spPr>
          <a:xfrm>
            <a:off x="2286000" y="1752600"/>
            <a:ext cx="6172200" cy="4622322"/>
          </a:xfrm>
        </p:spPr>
        <p:txBody>
          <a:bodyPr>
            <a:normAutofit/>
          </a:bodyPr>
          <a:lstStyle/>
          <a:p>
            <a:pPr algn="r">
              <a:buClr>
                <a:schemeClr val="accent6">
                  <a:lumMod val="60000"/>
                  <a:lumOff val="40000"/>
                </a:schemeClr>
              </a:buClr>
              <a:buFont typeface="Webdings" pitchFamily="18" charset="2"/>
              <a:buChar char=""/>
            </a:pPr>
            <a:r>
              <a:rPr lang="fa-IR" dirty="0" smtClean="0">
                <a:solidFill>
                  <a:schemeClr val="tx1"/>
                </a:solidFill>
                <a:cs typeface="B Yekan" pitchFamily="2" charset="-78"/>
              </a:rPr>
              <a:t>  </a:t>
            </a:r>
            <a:r>
              <a:rPr lang="fa-IR" sz="2000" dirty="0" smtClean="0">
                <a:solidFill>
                  <a:schemeClr val="tx1"/>
                </a:solidFill>
                <a:cs typeface="B Baran" pitchFamily="2" charset="-78"/>
              </a:rPr>
              <a:t>قبل ازد ادن غذا به کودک باید دستها و صورت او شسته شود زیرا به کودک آرامش می دهد.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در حالتی که خواب آلود است به او غذا داده نشود.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با صبر و حوصله بیشتری به کودک بیمار غذا داده شود.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تداوم شیردهی به مادران تاکید شود.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از غذاهایی که در حالت سلامت به آنها علاقه دارد استفاده شود.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برای نرم کردن غدا کمی کره (ترجیحاً روغن مایع و یا شیر اضافه شود.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کم خوردن بهتر از هیچ نخوردن.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تمیز کردن گرفتگی بینی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درکودک تبدار بعد از اثر دارو وکاهش نسب تب تغذیه شود.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کودک بیمار نیاز به پرهیز غذایی شدید ندارد .</a:t>
            </a:r>
          </a:p>
          <a:p>
            <a:pPr algn="r">
              <a:buClr>
                <a:schemeClr val="accent6">
                  <a:lumMod val="60000"/>
                  <a:lumOff val="40000"/>
                </a:schemeClr>
              </a:buClr>
              <a:buFont typeface="Webdings" pitchFamily="18" charset="2"/>
              <a:buChar char=""/>
            </a:pPr>
            <a:r>
              <a:rPr lang="fa-IR" sz="2000" dirty="0" smtClean="0">
                <a:solidFill>
                  <a:schemeClr val="tx1"/>
                </a:solidFill>
                <a:cs typeface="B Baran" pitchFamily="2" charset="-78"/>
              </a:rPr>
              <a:t>  مصرف شیر در کودک تب دار هیچ منعی ندارد.</a:t>
            </a:r>
          </a:p>
          <a:p>
            <a:endParaRPr lang="en-US" sz="2000" dirty="0">
              <a:cs typeface="B Baran" pitchFamily="2" charset="-78"/>
            </a:endParaRPr>
          </a:p>
        </p:txBody>
      </p:sp>
    </p:spTree>
  </p:cSld>
  <p:clrMapOvr>
    <a:masterClrMapping/>
  </p:clrMapOvr>
  <p:transition spd="med">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33400"/>
            <a:ext cx="6172200" cy="838200"/>
          </a:xfrm>
        </p:spPr>
        <p:txBody>
          <a:bodyPr/>
          <a:lstStyle/>
          <a:p>
            <a:r>
              <a:rPr lang="fa-IR" dirty="0" smtClean="0">
                <a:solidFill>
                  <a:schemeClr val="accent1">
                    <a:lumMod val="75000"/>
                  </a:schemeClr>
                </a:solidFill>
                <a:cs typeface="B Titr" pitchFamily="2" charset="-78"/>
              </a:rPr>
              <a:t>مقوی و مغذی کردن غذای کودک </a:t>
            </a:r>
            <a:endParaRPr lang="fa-IR"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286000" y="1905000"/>
            <a:ext cx="6172200" cy="3276600"/>
          </a:xfrm>
        </p:spPr>
        <p:txBody>
          <a:bodyPr>
            <a:noAutofit/>
          </a:bodyPr>
          <a:lstStyle/>
          <a:p>
            <a:pPr algn="r">
              <a:lnSpc>
                <a:spcPct val="200000"/>
              </a:lnSpc>
            </a:pPr>
            <a:r>
              <a:rPr lang="fa-IR" sz="2400" dirty="0" smtClean="0">
                <a:solidFill>
                  <a:schemeClr val="tx1"/>
                </a:solidFill>
                <a:cs typeface="B Nazanin" pitchFamily="2" charset="-78"/>
              </a:rPr>
              <a:t>منظور از مقوی و مغذی کردن غذای کودک اضافه کردن برخی مواد غذایی است که کودک به خصوص در مواقعی که دچار تأخیر رشد شده است انرژی و مواد مغذی بیشتر مانند پروتئین ، انواع ویتامین و املاح را به کودک برساند . </a:t>
            </a:r>
          </a:p>
          <a:p>
            <a:pPr algn="r"/>
            <a:endParaRPr lang="fa-IR" sz="2400" dirty="0"/>
          </a:p>
        </p:txBody>
      </p:sp>
    </p:spTree>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57200"/>
            <a:ext cx="6172200" cy="685800"/>
          </a:xfrm>
        </p:spPr>
        <p:txBody>
          <a:bodyPr/>
          <a:lstStyle/>
          <a:p>
            <a:pPr algn="ctr"/>
            <a:r>
              <a:rPr lang="fa-IR" dirty="0" smtClean="0">
                <a:solidFill>
                  <a:schemeClr val="accent1">
                    <a:lumMod val="75000"/>
                  </a:schemeClr>
                </a:solidFill>
                <a:cs typeface="B Titr" pitchFamily="2" charset="-78"/>
              </a:rPr>
              <a:t>مقوی کردن </a:t>
            </a:r>
            <a:endParaRPr lang="fa-IR"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057400" y="1676400"/>
            <a:ext cx="6400800" cy="4343400"/>
          </a:xfrm>
        </p:spPr>
        <p:txBody>
          <a:bodyPr>
            <a:noAutofit/>
          </a:bodyPr>
          <a:lstStyle/>
          <a:p>
            <a:pPr algn="r" rtl="1">
              <a:lnSpc>
                <a:spcPct val="220000"/>
              </a:lnSpc>
            </a:pPr>
            <a:r>
              <a:rPr lang="fa-IR" sz="2000" dirty="0" smtClean="0">
                <a:solidFill>
                  <a:schemeClr val="tx1"/>
                </a:solidFill>
                <a:cs typeface="B Nazanin" pitchFamily="2" charset="-78"/>
              </a:rPr>
              <a:t>اضافه کردن موادی مانند شکر و روغن فقط انرژی دریافتی کودک را بیشتر می کند. بهتر است در سال اول در مواد غذایی که در دستور تهیه آنها شکر وجود ندارد ،از شکر استفاده نشود ، زیرا ذائقه کودک به طعم شیرین عادت می کند . در صورت لزوم برای مقوی کردن غذا بهتر است کمی روغن اضافه شود. </a:t>
            </a:r>
            <a:endParaRPr lang="fa-IR" sz="2000"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81000"/>
            <a:ext cx="6172200" cy="533400"/>
          </a:xfrm>
        </p:spPr>
        <p:txBody>
          <a:bodyPr>
            <a:normAutofit fontScale="90000"/>
          </a:bodyPr>
          <a:lstStyle/>
          <a:p>
            <a:pPr algn="ctr"/>
            <a:r>
              <a:rPr lang="fa-IR" dirty="0" smtClean="0">
                <a:solidFill>
                  <a:schemeClr val="accent1">
                    <a:lumMod val="75000"/>
                  </a:schemeClr>
                </a:solidFill>
                <a:cs typeface="B Titr" pitchFamily="2" charset="-78"/>
              </a:rPr>
              <a:t>مغذی کردن کردن غذای کودک  </a:t>
            </a:r>
            <a:endParaRPr lang="fa-IR"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286000" y="1066800"/>
            <a:ext cx="6172200" cy="5410200"/>
          </a:xfrm>
        </p:spPr>
        <p:txBody>
          <a:bodyPr>
            <a:normAutofit fontScale="92500" lnSpcReduction="10000"/>
          </a:bodyPr>
          <a:lstStyle/>
          <a:p>
            <a:pPr algn="r" rtl="1"/>
            <a:r>
              <a:rPr lang="fa-IR" sz="2000" dirty="0" smtClean="0">
                <a:solidFill>
                  <a:schemeClr val="tx1"/>
                </a:solidFill>
                <a:cs typeface="B Nazanin" pitchFamily="2" charset="-78"/>
              </a:rPr>
              <a:t>اضافه کردن موادی که علاوه بر انرژی پروتئین و املاح غذای کودک را بیشتر می کند.  </a:t>
            </a:r>
          </a:p>
          <a:p>
            <a:pPr algn="r" rtl="1"/>
            <a:endParaRPr lang="fa-IR" sz="2000" dirty="0" smtClean="0">
              <a:solidFill>
                <a:schemeClr val="tx1"/>
              </a:solidFill>
              <a:cs typeface="B Nazanin" pitchFamily="2" charset="-78"/>
            </a:endParaRPr>
          </a:p>
          <a:p>
            <a:pPr algn="r" rtl="1"/>
            <a:r>
              <a:rPr lang="fa-IR" sz="2000" dirty="0" smtClean="0">
                <a:solidFill>
                  <a:srgbClr val="0070C0"/>
                </a:solidFill>
                <a:cs typeface="B Titr" pitchFamily="2" charset="-78"/>
              </a:rPr>
              <a:t>افزایش پروتئین غذای کودک </a:t>
            </a:r>
          </a:p>
          <a:p>
            <a:pPr algn="r" rtl="1"/>
            <a:r>
              <a:rPr lang="fa-IR" sz="2000" dirty="0" smtClean="0">
                <a:solidFill>
                  <a:schemeClr val="tx1"/>
                </a:solidFill>
                <a:cs typeface="B Nazanin" pitchFamily="2" charset="-78"/>
              </a:rPr>
              <a:t>اضافه کردن مقداری گوشت ( مرغ ، ماهی ، گوسفند )</a:t>
            </a:r>
          </a:p>
          <a:p>
            <a:pPr algn="r" rtl="1"/>
            <a:r>
              <a:rPr lang="fa-IR" sz="2000" dirty="0" smtClean="0">
                <a:solidFill>
                  <a:schemeClr val="tx1"/>
                </a:solidFill>
                <a:cs typeface="B Nazanin" pitchFamily="2" charset="-78"/>
              </a:rPr>
              <a:t>اضافه کردن انواع حبوبات ( پس از 9 ماهگی ) </a:t>
            </a:r>
          </a:p>
          <a:p>
            <a:pPr algn="r" rtl="1"/>
            <a:r>
              <a:rPr lang="fa-IR" sz="2000" dirty="0" smtClean="0">
                <a:solidFill>
                  <a:schemeClr val="tx1"/>
                </a:solidFill>
                <a:cs typeface="B Nazanin" pitchFamily="2" charset="-78"/>
              </a:rPr>
              <a:t>افزودن تخم مرغ ( زرده از 8 ماهگی و از یکسالگی به بعد تخم مرغ کامل )</a:t>
            </a:r>
          </a:p>
          <a:p>
            <a:pPr algn="r" rtl="1"/>
            <a:endParaRPr lang="fa-IR" sz="2000" dirty="0" smtClean="0">
              <a:solidFill>
                <a:schemeClr val="tx1"/>
              </a:solidFill>
              <a:cs typeface="B Nazanin" pitchFamily="2" charset="-78"/>
            </a:endParaRPr>
          </a:p>
          <a:p>
            <a:pPr algn="r"/>
            <a:r>
              <a:rPr lang="fa-IR" sz="2100" dirty="0" smtClean="0">
                <a:solidFill>
                  <a:srgbClr val="0070C0"/>
                </a:solidFill>
                <a:cs typeface="B Titr" pitchFamily="2" charset="-78"/>
              </a:rPr>
              <a:t>افزایش ویتامین واملاح غذای کودک </a:t>
            </a:r>
          </a:p>
          <a:p>
            <a:pPr algn="r"/>
            <a:r>
              <a:rPr lang="fa-IR" sz="2000" dirty="0" smtClean="0">
                <a:solidFill>
                  <a:schemeClr val="tx1"/>
                </a:solidFill>
                <a:cs typeface="B Nazanin" pitchFamily="2" charset="-78"/>
              </a:rPr>
              <a:t>اضافه کردن این مواد فقط کمی انرژی غذا را افزایش می دهد ولی غذا غنی از املاح وویتامین می شود. </a:t>
            </a:r>
          </a:p>
          <a:p>
            <a:pPr algn="r"/>
            <a:r>
              <a:rPr lang="fa-IR" sz="2000" dirty="0" smtClean="0">
                <a:solidFill>
                  <a:schemeClr val="tx1"/>
                </a:solidFill>
                <a:cs typeface="B Nazanin" pitchFamily="2" charset="-78"/>
              </a:rPr>
              <a:t>استفاده از سبزیجات برگ سبز مثل جعفری ، شوید ، گشنیز ، اسفناج ( بهتر است در سال اول استفاده نشود )</a:t>
            </a:r>
          </a:p>
          <a:p>
            <a:pPr algn="r"/>
            <a:r>
              <a:rPr lang="fa-IR" sz="2000" dirty="0" smtClean="0">
                <a:solidFill>
                  <a:schemeClr val="tx1"/>
                </a:solidFill>
                <a:cs typeface="B Nazanin" pitchFamily="2" charset="-78"/>
              </a:rPr>
              <a:t>استفاده از سبزیجات نارنجی مثل کدو حلوایی و هویج  </a:t>
            </a:r>
          </a:p>
          <a:p>
            <a:pPr algn="r"/>
            <a:r>
              <a:rPr lang="fa-IR" sz="2000" dirty="0" smtClean="0"/>
              <a:t/>
            </a:r>
            <a:br>
              <a:rPr lang="fa-IR" sz="2000" dirty="0" smtClean="0"/>
            </a:br>
            <a:endParaRPr lang="fa-IR" sz="2000"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1295400"/>
            <a:ext cx="6172200" cy="4419600"/>
          </a:xfrm>
        </p:spPr>
        <p:txBody>
          <a:bodyPr>
            <a:normAutofit/>
          </a:bodyPr>
          <a:lstStyle/>
          <a:p>
            <a:pPr algn="r" rtl="1">
              <a:lnSpc>
                <a:spcPct val="200000"/>
              </a:lnSpc>
            </a:pPr>
            <a:r>
              <a:rPr lang="fa-IR" sz="2000" dirty="0" smtClean="0">
                <a:solidFill>
                  <a:schemeClr val="tx1"/>
                </a:solidFill>
                <a:cs typeface="B Roya" pitchFamily="2" charset="-78"/>
              </a:rPr>
              <a:t>یکی از بهترین توصیه ها برای مقوی و مغذی کردن غذای کودک اضافه کردن مخلوط </a:t>
            </a:r>
            <a:r>
              <a:rPr lang="fa-IR" sz="2000" i="1" u="sng" dirty="0" smtClean="0">
                <a:solidFill>
                  <a:schemeClr val="accent1">
                    <a:lumMod val="75000"/>
                  </a:schemeClr>
                </a:solidFill>
                <a:cs typeface="B Roya" pitchFamily="2" charset="-78"/>
              </a:rPr>
              <a:t>آرد غلات وحبوبات تفت داده </a:t>
            </a:r>
            <a:r>
              <a:rPr lang="fa-IR" sz="2000" dirty="0" smtClean="0">
                <a:solidFill>
                  <a:schemeClr val="tx1"/>
                </a:solidFill>
                <a:cs typeface="B Roya" pitchFamily="2" charset="-78"/>
              </a:rPr>
              <a:t>شده یا </a:t>
            </a:r>
            <a:r>
              <a:rPr lang="fa-IR" sz="2000" i="1" u="sng" dirty="0" smtClean="0">
                <a:solidFill>
                  <a:schemeClr val="accent1">
                    <a:lumMod val="75000"/>
                  </a:schemeClr>
                </a:solidFill>
                <a:cs typeface="B Roya" pitchFamily="2" charset="-78"/>
              </a:rPr>
              <a:t>پودر جوانه زده </a:t>
            </a:r>
            <a:r>
              <a:rPr lang="fa-IR" sz="2000" dirty="0" smtClean="0">
                <a:solidFill>
                  <a:schemeClr val="tx1"/>
                </a:solidFill>
                <a:cs typeface="B Roya" pitchFamily="2" charset="-78"/>
              </a:rPr>
              <a:t>آنهاست . مصرف این پودر در غذای کودک همزمان انرژی ، پروتئین ، ویتامینها و املاح غذای کودک را بیشتر می کند.  </a:t>
            </a:r>
            <a:endParaRPr lang="fa-IR" sz="2000" dirty="0">
              <a:solidFill>
                <a:schemeClr val="tx1"/>
              </a:solidFill>
              <a:cs typeface="B Roya" pitchFamily="2" charset="-78"/>
            </a:endParaRPr>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0" y="838200"/>
            <a:ext cx="6172200" cy="5536722"/>
          </a:xfrm>
        </p:spPr>
        <p:txBody>
          <a:bodyPr/>
          <a:lstStyle/>
          <a:p>
            <a:pPr algn="r">
              <a:lnSpc>
                <a:spcPct val="150000"/>
              </a:lnSpc>
            </a:pPr>
            <a:r>
              <a:rPr lang="fa-IR" dirty="0" smtClean="0">
                <a:solidFill>
                  <a:schemeClr val="tx1"/>
                </a:solidFill>
                <a:cs typeface="B Nazanin" pitchFamily="2" charset="-78"/>
              </a:rPr>
              <a:t>بنابراین  در طی مراقبت ها برای کلیه کودکان بعد از بررسی نشانه های خطر یا وضعیت عمومی ، زردی ، وزن ، قد ودور سرارزیابی وضعیت غذا و نحوه تغذیه صورت می گیرد . </a:t>
            </a:r>
          </a:p>
          <a:p>
            <a:pPr algn="r">
              <a:lnSpc>
                <a:spcPct val="150000"/>
              </a:lnSpc>
            </a:pPr>
            <a:r>
              <a:rPr lang="fa-IR" dirty="0" smtClean="0">
                <a:solidFill>
                  <a:schemeClr val="accent6">
                    <a:lumMod val="60000"/>
                    <a:lumOff val="40000"/>
                  </a:schemeClr>
                </a:solidFill>
                <a:cs typeface="B Nazanin" pitchFamily="2" charset="-78"/>
              </a:rPr>
              <a:t>لازم است از مادر سوالاتی پرسیده شده و پاسخ های او با توصیه های تغذیه ای برای گروههای سنی مختلف مقایسه شود. </a:t>
            </a:r>
          </a:p>
          <a:p>
            <a:pPr algn="r">
              <a:lnSpc>
                <a:spcPct val="150000"/>
              </a:lnSpc>
            </a:pPr>
            <a:r>
              <a:rPr lang="fa-IR" dirty="0" smtClean="0">
                <a:solidFill>
                  <a:schemeClr val="accent1">
                    <a:lumMod val="75000"/>
                  </a:schemeClr>
                </a:solidFill>
                <a:cs typeface="B Titr" pitchFamily="2" charset="-78"/>
              </a:rPr>
              <a:t>سوال کنید  : </a:t>
            </a:r>
          </a:p>
          <a:p>
            <a:pPr algn="r">
              <a:lnSpc>
                <a:spcPct val="150000"/>
              </a:lnSpc>
            </a:pPr>
            <a:r>
              <a:rPr lang="fa-IR" dirty="0" smtClean="0">
                <a:solidFill>
                  <a:schemeClr val="tx1"/>
                </a:solidFill>
                <a:cs typeface="B Nazanin" pitchFamily="2" charset="-78"/>
              </a:rPr>
              <a:t>در کودکان </a:t>
            </a:r>
            <a:r>
              <a:rPr lang="fa-IR" dirty="0" smtClean="0">
                <a:solidFill>
                  <a:schemeClr val="accent1">
                    <a:lumMod val="75000"/>
                  </a:schemeClr>
                </a:solidFill>
                <a:cs typeface="B Nazanin" pitchFamily="2" charset="-78"/>
              </a:rPr>
              <a:t>زیر 2 سال </a:t>
            </a:r>
            <a:r>
              <a:rPr lang="fa-IR" dirty="0" smtClean="0">
                <a:solidFill>
                  <a:schemeClr val="tx1"/>
                </a:solidFill>
                <a:cs typeface="B Nazanin" pitchFamily="2" charset="-78"/>
              </a:rPr>
              <a:t>: آیا کودک شیر مادر می خورد ؟</a:t>
            </a:r>
          </a:p>
          <a:p>
            <a:pPr algn="r">
              <a:lnSpc>
                <a:spcPct val="150000"/>
              </a:lnSpc>
            </a:pPr>
            <a:r>
              <a:rPr lang="fa-IR" dirty="0" smtClean="0">
                <a:solidFill>
                  <a:schemeClr val="tx1"/>
                </a:solidFill>
                <a:cs typeface="B Nazanin" pitchFamily="2" charset="-78"/>
              </a:rPr>
              <a:t>اگربلی : چند بار در روز ؟ آیا در طول شب هم شیر می دهید ؟ </a:t>
            </a:r>
          </a:p>
          <a:p>
            <a:pPr algn="r">
              <a:lnSpc>
                <a:spcPct val="150000"/>
              </a:lnSpc>
            </a:pPr>
            <a:r>
              <a:rPr lang="fa-IR" dirty="0" smtClean="0">
                <a:solidFill>
                  <a:schemeClr val="tx1"/>
                </a:solidFill>
                <a:cs typeface="B Nazanin" pitchFamily="2" charset="-78"/>
              </a:rPr>
              <a:t>آیا کودک غذا یا مایعات دیگر می خورد ؟ </a:t>
            </a:r>
          </a:p>
          <a:p>
            <a:pPr algn="r">
              <a:lnSpc>
                <a:spcPct val="150000"/>
              </a:lnSpc>
            </a:pPr>
            <a:r>
              <a:rPr lang="fa-IR" dirty="0" smtClean="0">
                <a:solidFill>
                  <a:schemeClr val="tx1"/>
                </a:solidFill>
                <a:cs typeface="B Nazanin" pitchFamily="2" charset="-78"/>
              </a:rPr>
              <a:t>اگر بلی : چه نوع غذا یا مایعات ؟ چند بار در روز ؟ با چه وسیله ای ؟ </a:t>
            </a:r>
          </a:p>
          <a:p>
            <a:pPr algn="r"/>
            <a:endParaRPr lang="fa-IR" dirty="0"/>
          </a:p>
        </p:txBody>
      </p:sp>
    </p:spTree>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838200"/>
            <a:ext cx="6172200" cy="685800"/>
          </a:xfrm>
        </p:spPr>
        <p:txBody>
          <a:bodyPr>
            <a:normAutofit/>
          </a:bodyPr>
          <a:lstStyle/>
          <a:p>
            <a:pPr algn="ctr"/>
            <a:r>
              <a:rPr lang="fa-IR" dirty="0" smtClean="0">
                <a:solidFill>
                  <a:schemeClr val="accent5">
                    <a:lumMod val="75000"/>
                  </a:schemeClr>
                </a:solidFill>
                <a:cs typeface="B Titr" pitchFamily="2" charset="-78"/>
              </a:rPr>
              <a:t>توصیه</a:t>
            </a:r>
            <a:r>
              <a:rPr lang="fa-IR" dirty="0">
                <a:solidFill>
                  <a:schemeClr val="accent5">
                    <a:lumMod val="75000"/>
                  </a:schemeClr>
                </a:solidFill>
                <a:cs typeface="B Titr" pitchFamily="2" charset="-78"/>
              </a:rPr>
              <a:t> برای سنین 12 ماه تا 2 سال </a:t>
            </a:r>
          </a:p>
        </p:txBody>
      </p:sp>
      <p:sp>
        <p:nvSpPr>
          <p:cNvPr id="3" name="Content Placeholder 2"/>
          <p:cNvSpPr>
            <a:spLocks noGrp="1"/>
          </p:cNvSpPr>
          <p:nvPr>
            <p:ph type="subTitle" idx="1"/>
          </p:nvPr>
        </p:nvSpPr>
        <p:spPr>
          <a:xfrm>
            <a:off x="2286000" y="2057400"/>
            <a:ext cx="6172200" cy="4317522"/>
          </a:xfrm>
        </p:spPr>
        <p:txBody>
          <a:bodyPr>
            <a:normAutofit fontScale="92500"/>
          </a:bodyPr>
          <a:lstStyle/>
          <a:p>
            <a:pPr algn="r">
              <a:lnSpc>
                <a:spcPct val="200000"/>
              </a:lnSpc>
            </a:pPr>
            <a:r>
              <a:rPr lang="fa-IR" sz="2000" dirty="0">
                <a:solidFill>
                  <a:schemeClr val="tx1"/>
                </a:solidFill>
                <a:cs typeface="B Nazanin" pitchFamily="2" charset="-78"/>
              </a:rPr>
              <a:t>در </a:t>
            </a:r>
            <a:r>
              <a:rPr lang="fa-IR" sz="2000" dirty="0" smtClean="0">
                <a:solidFill>
                  <a:schemeClr val="tx1"/>
                </a:solidFill>
                <a:cs typeface="B Nazanin" pitchFamily="2" charset="-78"/>
              </a:rPr>
              <a:t>طی</a:t>
            </a:r>
            <a:r>
              <a:rPr lang="fa-IR" sz="2000" dirty="0">
                <a:solidFill>
                  <a:schemeClr val="tx1"/>
                </a:solidFill>
                <a:cs typeface="B Nazanin" pitchFamily="2" charset="-78"/>
              </a:rPr>
              <a:t> این دوران تغذیه با شیر مادر بر حسب میل و تقاضای شیرخوار ادامه پیدا کند . غذاهای مقوی و مغذی نیز به او داده شود . غذای خانواده در این سن بخش مهمی از رژیم غذایی کودک را در بر می گیرد . گوناگونی و کمیت غذا باید افزایش پیدا کند. </a:t>
            </a:r>
          </a:p>
          <a:p>
            <a:pPr algn="r">
              <a:lnSpc>
                <a:spcPct val="200000"/>
              </a:lnSpc>
            </a:pPr>
            <a:r>
              <a:rPr lang="fa-IR" sz="2000" dirty="0">
                <a:solidFill>
                  <a:schemeClr val="accent6">
                    <a:lumMod val="60000"/>
                    <a:lumOff val="40000"/>
                  </a:schemeClr>
                </a:solidFill>
                <a:cs typeface="B Nazanin" pitchFamily="2" charset="-78"/>
              </a:rPr>
              <a:t>غذاهای تکمیلی </a:t>
            </a:r>
            <a:r>
              <a:rPr lang="fa-IR" sz="2000" dirty="0" smtClean="0">
                <a:solidFill>
                  <a:schemeClr val="accent6">
                    <a:lumMod val="60000"/>
                    <a:lumOff val="40000"/>
                  </a:schemeClr>
                </a:solidFill>
                <a:cs typeface="B Nazanin" pitchFamily="2" charset="-78"/>
              </a:rPr>
              <a:t>مغذی </a:t>
            </a:r>
            <a:r>
              <a:rPr lang="fa-IR" sz="2000" dirty="0">
                <a:solidFill>
                  <a:schemeClr val="accent6">
                    <a:lumMod val="60000"/>
                    <a:lumOff val="40000"/>
                  </a:schemeClr>
                </a:solidFill>
                <a:cs typeface="B Nazanin" pitchFamily="2" charset="-78"/>
              </a:rPr>
              <a:t>یا غذاهای خانواده را 5 بار در روز به کودک بدهید</a:t>
            </a:r>
            <a:r>
              <a:rPr lang="fa-IR" sz="2000" dirty="0">
                <a:solidFill>
                  <a:schemeClr val="tx1"/>
                </a:solidFill>
                <a:cs typeface="B Nazanin" pitchFamily="2" charset="-78"/>
              </a:rPr>
              <a:t>. </a:t>
            </a:r>
          </a:p>
          <a:p>
            <a:pPr algn="r">
              <a:lnSpc>
                <a:spcPct val="200000"/>
              </a:lnSpc>
            </a:pPr>
            <a:r>
              <a:rPr lang="fa-IR" sz="2000" dirty="0">
                <a:solidFill>
                  <a:schemeClr val="tx1"/>
                </a:solidFill>
                <a:cs typeface="B Nazanin" pitchFamily="2" charset="-78"/>
              </a:rPr>
              <a:t>ادامه </a:t>
            </a:r>
            <a:r>
              <a:rPr lang="fa-IR" sz="2000" i="1" u="sng" dirty="0">
                <a:solidFill>
                  <a:schemeClr val="accent2">
                    <a:lumMod val="60000"/>
                    <a:lumOff val="40000"/>
                  </a:schemeClr>
                </a:solidFill>
                <a:cs typeface="B Nazanin" pitchFamily="2" charset="-78"/>
              </a:rPr>
              <a:t>تغذیه فعال </a:t>
            </a:r>
            <a:r>
              <a:rPr lang="fa-IR" sz="2000" dirty="0">
                <a:solidFill>
                  <a:schemeClr val="tx1"/>
                </a:solidFill>
                <a:cs typeface="B Nazanin" pitchFamily="2" charset="-78"/>
              </a:rPr>
              <a:t>و دادن </a:t>
            </a:r>
            <a:r>
              <a:rPr lang="fa-IR" sz="2000" i="1" u="sng" dirty="0">
                <a:solidFill>
                  <a:schemeClr val="accent2">
                    <a:lumMod val="60000"/>
                    <a:lumOff val="40000"/>
                  </a:schemeClr>
                </a:solidFill>
                <a:cs typeface="B Nazanin" pitchFamily="2" charset="-78"/>
              </a:rPr>
              <a:t>سهم غذایی کافی </a:t>
            </a:r>
            <a:r>
              <a:rPr lang="fa-IR" sz="2000" dirty="0">
                <a:solidFill>
                  <a:schemeClr val="tx1"/>
                </a:solidFill>
                <a:cs typeface="B Nazanin" pitchFamily="2" charset="-78"/>
              </a:rPr>
              <a:t>به کودک بسیار اهمیت دارد. </a:t>
            </a:r>
          </a:p>
        </p:txBody>
      </p:sp>
    </p:spTree>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62000"/>
            <a:ext cx="6172200" cy="990600"/>
          </a:xfrm>
        </p:spPr>
        <p:txBody>
          <a:bodyPr>
            <a:normAutofit/>
          </a:bodyPr>
          <a:lstStyle/>
          <a:p>
            <a:pPr algn="ctr"/>
            <a:r>
              <a:rPr lang="fa-IR" dirty="0" smtClean="0">
                <a:solidFill>
                  <a:schemeClr val="accent1">
                    <a:lumMod val="75000"/>
                  </a:schemeClr>
                </a:solidFill>
                <a:cs typeface="B Titr" pitchFamily="2" charset="-78"/>
              </a:rPr>
              <a:t>ضرورت ادامه شیر مادر در سال دوم زندگی</a:t>
            </a:r>
            <a:endParaRPr lang="fa-IR"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286000" y="2286000"/>
            <a:ext cx="6172200" cy="4088922"/>
          </a:xfrm>
        </p:spPr>
        <p:txBody>
          <a:bodyPr>
            <a:noAutofit/>
          </a:bodyPr>
          <a:lstStyle/>
          <a:p>
            <a:pPr algn="r" rtl="1">
              <a:lnSpc>
                <a:spcPct val="150000"/>
              </a:lnSpc>
              <a:buFont typeface="Wingdings" pitchFamily="2" charset="2"/>
              <a:buChar char=""/>
            </a:pPr>
            <a:r>
              <a:rPr lang="fa-IR" sz="2000" dirty="0" smtClean="0">
                <a:solidFill>
                  <a:schemeClr val="tx1"/>
                </a:solidFill>
                <a:cs typeface="B Nazanin" pitchFamily="2" charset="-78"/>
              </a:rPr>
              <a:t> هنوز بهترین منبع پروتئین برای کودک </a:t>
            </a:r>
          </a:p>
          <a:p>
            <a:pPr algn="r" rtl="1">
              <a:lnSpc>
                <a:spcPct val="150000"/>
              </a:lnSpc>
              <a:buFont typeface="Wingdings" pitchFamily="2" charset="2"/>
              <a:buChar char=""/>
            </a:pPr>
            <a:r>
              <a:rPr lang="fa-IR" sz="2000" dirty="0" smtClean="0">
                <a:solidFill>
                  <a:schemeClr val="tx1"/>
                </a:solidFill>
                <a:cs typeface="B Nazanin" pitchFamily="2" charset="-78"/>
              </a:rPr>
              <a:t>30 % کالری مورد نیاز کودک را تامین می کند </a:t>
            </a:r>
          </a:p>
          <a:p>
            <a:pPr algn="r" rtl="1">
              <a:lnSpc>
                <a:spcPct val="150000"/>
              </a:lnSpc>
              <a:buFont typeface="Wingdings" pitchFamily="2" charset="2"/>
              <a:buChar char=""/>
            </a:pPr>
            <a:r>
              <a:rPr lang="fa-IR" sz="2000" dirty="0" smtClean="0">
                <a:solidFill>
                  <a:schemeClr val="tx1"/>
                </a:solidFill>
                <a:cs typeface="B Nazanin" pitchFamily="2" charset="-78"/>
              </a:rPr>
              <a:t>جلوگیری از اسهال و عفونتها </a:t>
            </a:r>
          </a:p>
          <a:p>
            <a:pPr algn="r" rtl="1">
              <a:lnSpc>
                <a:spcPct val="150000"/>
              </a:lnSpc>
              <a:buFont typeface="Wingdings" pitchFamily="2" charset="2"/>
              <a:buChar char=""/>
            </a:pPr>
            <a:r>
              <a:rPr lang="fa-IR" sz="2000" dirty="0" smtClean="0">
                <a:solidFill>
                  <a:schemeClr val="tx1"/>
                </a:solidFill>
                <a:cs typeface="B Nazanin" pitchFamily="2" charset="-78"/>
              </a:rPr>
              <a:t>ادامه تکامل عاطفی و روانی </a:t>
            </a:r>
          </a:p>
          <a:p>
            <a:pPr algn="r" rtl="1">
              <a:lnSpc>
                <a:spcPct val="150000"/>
              </a:lnSpc>
              <a:buFont typeface="Wingdings" pitchFamily="2" charset="2"/>
              <a:buChar char=""/>
            </a:pPr>
            <a:r>
              <a:rPr lang="fa-IR" sz="2000" dirty="0" smtClean="0">
                <a:solidFill>
                  <a:schemeClr val="tx1"/>
                </a:solidFill>
                <a:cs typeface="B Nazanin" pitchFamily="2" charset="-78"/>
              </a:rPr>
              <a:t>کمک به رفع نیازهای غذایی کودکان در دوران بیماری که بی اشتها هستند. </a:t>
            </a:r>
            <a:endParaRPr lang="fa-IR" sz="2000"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85800"/>
            <a:ext cx="6172200" cy="990600"/>
          </a:xfrm>
        </p:spPr>
        <p:txBody>
          <a:bodyPr>
            <a:normAutofit/>
          </a:bodyPr>
          <a:lstStyle/>
          <a:p>
            <a:pPr algn="ctr"/>
            <a:r>
              <a:rPr lang="fa-IR" dirty="0" smtClean="0">
                <a:solidFill>
                  <a:schemeClr val="accent1">
                    <a:lumMod val="75000"/>
                  </a:schemeClr>
                </a:solidFill>
                <a:cs typeface="B Titr" pitchFamily="2" charset="-78"/>
              </a:rPr>
              <a:t>نکات مهم در تغذیه سال دوم </a:t>
            </a:r>
            <a:endParaRPr lang="fa-IR"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286000" y="1905000"/>
            <a:ext cx="6172200" cy="4469922"/>
          </a:xfrm>
        </p:spPr>
        <p:txBody>
          <a:bodyPr>
            <a:normAutofit fontScale="62500" lnSpcReduction="20000"/>
          </a:bodyPr>
          <a:lstStyle/>
          <a:p>
            <a:pPr algn="r" rtl="1">
              <a:lnSpc>
                <a:spcPct val="160000"/>
              </a:lnSpc>
              <a:buClr>
                <a:srgbClr val="00B050"/>
              </a:buClr>
              <a:buSzPct val="120000"/>
              <a:buFont typeface="Webdings" pitchFamily="18" charset="2"/>
              <a:buChar char=""/>
            </a:pPr>
            <a:r>
              <a:rPr lang="fa-IR" sz="3200" dirty="0" smtClean="0">
                <a:solidFill>
                  <a:schemeClr val="tx1"/>
                </a:solidFill>
                <a:cs typeface="B Nazanin" pitchFamily="2" charset="-78"/>
              </a:rPr>
              <a:t>ادامه</a:t>
            </a:r>
            <a:r>
              <a:rPr lang="fa-IR" dirty="0" smtClean="0"/>
              <a:t> </a:t>
            </a:r>
            <a:r>
              <a:rPr lang="fa-IR" sz="3600" dirty="0" smtClean="0">
                <a:solidFill>
                  <a:schemeClr val="tx1"/>
                </a:solidFill>
                <a:cs typeface="B Nazanin" pitchFamily="2" charset="-78"/>
              </a:rPr>
              <a:t>تغذیه با شیر مادر </a:t>
            </a:r>
          </a:p>
          <a:p>
            <a:pPr algn="r" rtl="1">
              <a:lnSpc>
                <a:spcPct val="160000"/>
              </a:lnSpc>
              <a:buClr>
                <a:srgbClr val="00B050"/>
              </a:buClr>
              <a:buSzPct val="120000"/>
              <a:buFont typeface="Webdings" pitchFamily="18" charset="2"/>
              <a:buChar char=""/>
            </a:pPr>
            <a:r>
              <a:rPr lang="fa-IR" sz="3600" dirty="0" smtClean="0">
                <a:solidFill>
                  <a:schemeClr val="tx1"/>
                </a:solidFill>
                <a:cs typeface="B Nazanin" pitchFamily="2" charset="-78"/>
              </a:rPr>
              <a:t>شیر مادر بعد از صرف غذای کودک </a:t>
            </a:r>
          </a:p>
          <a:p>
            <a:pPr algn="r" rtl="1">
              <a:lnSpc>
                <a:spcPct val="160000"/>
              </a:lnSpc>
              <a:buClr>
                <a:srgbClr val="00B050"/>
              </a:buClr>
              <a:buSzPct val="120000"/>
              <a:buFont typeface="Webdings" pitchFamily="18" charset="2"/>
              <a:buChar char=""/>
            </a:pPr>
            <a:r>
              <a:rPr lang="fa-IR" sz="3600" dirty="0" smtClean="0">
                <a:solidFill>
                  <a:schemeClr val="tx1"/>
                </a:solidFill>
                <a:cs typeface="B Nazanin" pitchFamily="2" charset="-78"/>
              </a:rPr>
              <a:t>5 بار تغذیه تکمیلی </a:t>
            </a:r>
          </a:p>
          <a:p>
            <a:pPr algn="r" rtl="1">
              <a:lnSpc>
                <a:spcPct val="160000"/>
              </a:lnSpc>
              <a:buClr>
                <a:srgbClr val="00B050"/>
              </a:buClr>
              <a:buSzPct val="120000"/>
              <a:buFont typeface="Webdings" pitchFamily="18" charset="2"/>
              <a:buChar char=""/>
            </a:pPr>
            <a:r>
              <a:rPr lang="fa-IR" sz="3600" dirty="0" smtClean="0">
                <a:solidFill>
                  <a:schemeClr val="tx1"/>
                </a:solidFill>
                <a:cs typeface="B Nazanin" pitchFamily="2" charset="-78"/>
              </a:rPr>
              <a:t>تغییراتی در غذای خانواده که خوردن آن برای کودک راحت تر شود. </a:t>
            </a:r>
          </a:p>
          <a:p>
            <a:pPr algn="r" rtl="1">
              <a:lnSpc>
                <a:spcPct val="160000"/>
              </a:lnSpc>
              <a:buClr>
                <a:srgbClr val="00B050"/>
              </a:buClr>
              <a:buSzPct val="120000"/>
              <a:buFont typeface="Webdings" pitchFamily="18" charset="2"/>
              <a:buChar char=""/>
            </a:pPr>
            <a:r>
              <a:rPr lang="fa-IR" sz="3600" dirty="0" smtClean="0">
                <a:solidFill>
                  <a:schemeClr val="tx1"/>
                </a:solidFill>
                <a:cs typeface="B Nazanin" pitchFamily="2" charset="-78"/>
              </a:rPr>
              <a:t>تامین نیاز کودک به شیر مادر و پروتئین با شیر مادر و ماست </a:t>
            </a:r>
          </a:p>
          <a:p>
            <a:pPr algn="r" rtl="1">
              <a:lnSpc>
                <a:spcPct val="160000"/>
              </a:lnSpc>
              <a:buClr>
                <a:srgbClr val="00B050"/>
              </a:buClr>
              <a:buSzPct val="120000"/>
              <a:buFont typeface="Webdings" pitchFamily="18" charset="2"/>
              <a:buChar char=""/>
            </a:pPr>
            <a:r>
              <a:rPr lang="fa-IR" sz="3600" dirty="0" smtClean="0">
                <a:solidFill>
                  <a:schemeClr val="tx1"/>
                </a:solidFill>
                <a:cs typeface="B Nazanin" pitchFamily="2" charset="-78"/>
              </a:rPr>
              <a:t>اضافه کردن سفیده تخم مرغ </a:t>
            </a:r>
          </a:p>
          <a:p>
            <a:pPr algn="r" rtl="1">
              <a:lnSpc>
                <a:spcPct val="160000"/>
              </a:lnSpc>
              <a:buClr>
                <a:srgbClr val="00B050"/>
              </a:buClr>
              <a:buSzPct val="120000"/>
              <a:buFont typeface="Webdings" pitchFamily="18" charset="2"/>
              <a:buChar char=""/>
            </a:pPr>
            <a:endParaRPr lang="fa-IR" dirty="0"/>
          </a:p>
        </p:txBody>
      </p:sp>
    </p:spTree>
  </p:cSld>
  <p:clrMapOvr>
    <a:masterClrMapping/>
  </p:clrMapOvr>
  <p:transition spd="med">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685800"/>
            <a:ext cx="6172200" cy="5689122"/>
          </a:xfrm>
        </p:spPr>
        <p:txBody>
          <a:bodyPr>
            <a:normAutofit fontScale="47500" lnSpcReduction="20000"/>
          </a:bodyPr>
          <a:lstStyle/>
          <a:p>
            <a:pPr algn="r" rtl="1">
              <a:lnSpc>
                <a:spcPct val="170000"/>
              </a:lnSpc>
              <a:buClr>
                <a:srgbClr val="43FF43"/>
              </a:buClr>
              <a:buSzPct val="121000"/>
              <a:buFont typeface="Webdings" pitchFamily="18" charset="2"/>
              <a:buChar char=""/>
            </a:pPr>
            <a:r>
              <a:rPr lang="fa-IR" sz="4200" dirty="0" smtClean="0">
                <a:solidFill>
                  <a:schemeClr val="tx1"/>
                </a:solidFill>
                <a:cs typeface="B Nazanin" pitchFamily="2" charset="-78"/>
              </a:rPr>
              <a:t>مشارکت فعالانه کودک در غذا خوردن </a:t>
            </a:r>
          </a:p>
          <a:p>
            <a:pPr algn="r" rtl="1">
              <a:lnSpc>
                <a:spcPct val="170000"/>
              </a:lnSpc>
              <a:buClr>
                <a:srgbClr val="43FF43"/>
              </a:buClr>
              <a:buSzPct val="121000"/>
              <a:buFont typeface="Webdings" pitchFamily="18" charset="2"/>
              <a:buChar char=""/>
            </a:pPr>
            <a:r>
              <a:rPr lang="fa-IR" sz="4200" dirty="0" smtClean="0">
                <a:solidFill>
                  <a:schemeClr val="tx1"/>
                </a:solidFill>
                <a:cs typeface="B Nazanin" pitchFamily="2" charset="-78"/>
              </a:rPr>
              <a:t>زمان انتقال از غذای مخصوص کودک به غذای سفره </a:t>
            </a:r>
          </a:p>
          <a:p>
            <a:pPr algn="r" rtl="1">
              <a:lnSpc>
                <a:spcPct val="170000"/>
              </a:lnSpc>
              <a:buClr>
                <a:srgbClr val="43FF43"/>
              </a:buClr>
              <a:buSzPct val="121000"/>
              <a:buFont typeface="Webdings" pitchFamily="18" charset="2"/>
              <a:buChar char=""/>
            </a:pPr>
            <a:r>
              <a:rPr lang="fa-IR" sz="4200" dirty="0" smtClean="0">
                <a:solidFill>
                  <a:schemeClr val="tx1"/>
                </a:solidFill>
                <a:cs typeface="B Nazanin" pitchFamily="2" charset="-78"/>
              </a:rPr>
              <a:t>افزایش تنوع استفاده از حبوبات </a:t>
            </a:r>
          </a:p>
          <a:p>
            <a:pPr algn="r" rtl="1">
              <a:lnSpc>
                <a:spcPct val="170000"/>
              </a:lnSpc>
              <a:buClr>
                <a:srgbClr val="43FF43"/>
              </a:buClr>
              <a:buSzPct val="121000"/>
              <a:buFont typeface="Webdings" pitchFamily="18" charset="2"/>
              <a:buChar char=""/>
            </a:pPr>
            <a:r>
              <a:rPr lang="fa-IR" sz="4200" dirty="0" smtClean="0">
                <a:solidFill>
                  <a:schemeClr val="tx1"/>
                </a:solidFill>
                <a:cs typeface="B Nazanin" pitchFamily="2" charset="-78"/>
              </a:rPr>
              <a:t>حجم زیادی از آب و آب میوه به کودک داده نشود. </a:t>
            </a:r>
          </a:p>
          <a:p>
            <a:pPr algn="r" rtl="1">
              <a:lnSpc>
                <a:spcPct val="170000"/>
              </a:lnSpc>
              <a:buClr>
                <a:srgbClr val="43FF43"/>
              </a:buClr>
              <a:buSzPct val="121000"/>
              <a:buFont typeface="Webdings" pitchFamily="18" charset="2"/>
              <a:buChar char=""/>
            </a:pPr>
            <a:r>
              <a:rPr lang="fa-IR" sz="4200" dirty="0" smtClean="0">
                <a:solidFill>
                  <a:schemeClr val="tx1"/>
                </a:solidFill>
                <a:cs typeface="B Nazanin" pitchFamily="2" charset="-78"/>
              </a:rPr>
              <a:t>امتناع ازدادن تنقلاتی مانند چیپس و پفک و درصورت لزوم استفاده از موادی مثل خرما ، بستنی ، بیسکوئیت ، بادام وپسته بو داده نشده بعد از وعده اصلی غذا </a:t>
            </a:r>
          </a:p>
          <a:p>
            <a:pPr algn="r" rtl="1">
              <a:lnSpc>
                <a:spcPct val="170000"/>
              </a:lnSpc>
              <a:buClr>
                <a:srgbClr val="43FF43"/>
              </a:buClr>
              <a:buSzPct val="121000"/>
              <a:buFont typeface="Webdings" pitchFamily="18" charset="2"/>
              <a:buChar char=""/>
            </a:pPr>
            <a:r>
              <a:rPr lang="fa-IR" sz="4200" dirty="0" smtClean="0">
                <a:solidFill>
                  <a:schemeClr val="tx1"/>
                </a:solidFill>
                <a:cs typeface="B Nazanin" pitchFamily="2" charset="-78"/>
              </a:rPr>
              <a:t>ادامه قطره آهن و در صورت لزوم ویتامین آ+د </a:t>
            </a:r>
          </a:p>
          <a:p>
            <a:pPr algn="r" rtl="1">
              <a:lnSpc>
                <a:spcPct val="170000"/>
              </a:lnSpc>
              <a:buClr>
                <a:srgbClr val="43FF43"/>
              </a:buClr>
              <a:buSzPct val="121000"/>
              <a:buFont typeface="Webdings" pitchFamily="18" charset="2"/>
              <a:buChar char=""/>
            </a:pPr>
            <a:r>
              <a:rPr lang="fa-IR" sz="4200" dirty="0" smtClean="0">
                <a:solidFill>
                  <a:schemeClr val="tx1"/>
                </a:solidFill>
                <a:cs typeface="B Nazanin" pitchFamily="2" charset="-78"/>
              </a:rPr>
              <a:t>در اواخر سال دوم حس استقلال بیشتر شده و خودش غذا را انتخاب می کند . بنابراین به مصرف مواد غذایی کافی و پر انرژی توجه شود .</a:t>
            </a:r>
          </a:p>
          <a:p>
            <a:pPr algn="r" rtl="1">
              <a:buClr>
                <a:srgbClr val="43FF43"/>
              </a:buClr>
              <a:buSzPct val="121000"/>
              <a:buFont typeface="Webdings" pitchFamily="18" charset="2"/>
              <a:buChar char=""/>
            </a:pPr>
            <a:endParaRPr lang="fa-IR" dirty="0"/>
          </a:p>
        </p:txBody>
      </p:sp>
    </p:spTree>
  </p:cSld>
  <p:clrMapOvr>
    <a:masterClrMapping/>
  </p:clrMapOvr>
  <p:transition spd="med">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ARAB AMERI\ziba\photo\in virus nist!\7e6b917e-b451-43a9-8b00-eb4e69a4af46.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762000"/>
            <a:ext cx="6172200" cy="914400"/>
          </a:xfrm>
        </p:spPr>
        <p:txBody>
          <a:bodyPr>
            <a:normAutofit/>
          </a:bodyPr>
          <a:lstStyle/>
          <a:p>
            <a:pPr algn="ctr"/>
            <a:r>
              <a:rPr lang="fa-IR" sz="2800" dirty="0" smtClean="0">
                <a:solidFill>
                  <a:schemeClr val="accent1">
                    <a:lumMod val="75000"/>
                  </a:schemeClr>
                </a:solidFill>
                <a:cs typeface="B Titr" pitchFamily="2" charset="-78"/>
              </a:rPr>
              <a:t>توصیه برای سنین 2 ساله و بالاتر </a:t>
            </a:r>
            <a:endParaRPr lang="fa-IR" sz="2800"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286000" y="2286000"/>
            <a:ext cx="6172200" cy="4088922"/>
          </a:xfrm>
        </p:spPr>
        <p:txBody>
          <a:bodyPr>
            <a:normAutofit/>
          </a:bodyPr>
          <a:lstStyle/>
          <a:p>
            <a:pPr algn="r">
              <a:lnSpc>
                <a:spcPct val="150000"/>
              </a:lnSpc>
              <a:buClr>
                <a:srgbClr val="FF3300"/>
              </a:buClr>
              <a:buFont typeface="Wingdings 3" pitchFamily="18" charset="2"/>
              <a:buChar char=""/>
            </a:pPr>
            <a:r>
              <a:rPr lang="fa-IR" sz="2000" dirty="0" smtClean="0">
                <a:solidFill>
                  <a:schemeClr val="tx1"/>
                </a:solidFill>
                <a:cs typeface="B Nazanin" pitchFamily="2" charset="-78"/>
              </a:rPr>
              <a:t>بعد از 2 سالگی با آهسته شدن رشد ، اشتهای کودک هم کمتر می شود . روند رشد تقاضا را برای غذا کاهش می دهد.  </a:t>
            </a:r>
          </a:p>
          <a:p>
            <a:pPr algn="r">
              <a:lnSpc>
                <a:spcPct val="150000"/>
              </a:lnSpc>
              <a:buClr>
                <a:srgbClr val="FF3300"/>
              </a:buClr>
              <a:buFont typeface="Wingdings 3" pitchFamily="18" charset="2"/>
              <a:buChar char=""/>
            </a:pPr>
            <a:r>
              <a:rPr lang="fa-IR" sz="2000" dirty="0" smtClean="0">
                <a:solidFill>
                  <a:schemeClr val="tx1"/>
                </a:solidFill>
                <a:cs typeface="B Nazanin" pitchFamily="2" charset="-78"/>
              </a:rPr>
              <a:t>در این سن باید روزانه </a:t>
            </a:r>
            <a:r>
              <a:rPr lang="fa-IR" sz="2000" i="1" u="sng" dirty="0" smtClean="0">
                <a:solidFill>
                  <a:srgbClr val="FF0000"/>
                </a:solidFill>
                <a:cs typeface="B Nazanin" pitchFamily="2" charset="-78"/>
              </a:rPr>
              <a:t>3 وعده اصلی </a:t>
            </a:r>
            <a:r>
              <a:rPr lang="fa-IR" sz="2000" dirty="0" smtClean="0">
                <a:solidFill>
                  <a:schemeClr val="tx1"/>
                </a:solidFill>
                <a:cs typeface="B Nazanin" pitchFamily="2" charset="-78"/>
              </a:rPr>
              <a:t>از انواع مختلفی از غذاهای خانواه به کودک داده شود. </a:t>
            </a:r>
          </a:p>
          <a:p>
            <a:pPr algn="r">
              <a:lnSpc>
                <a:spcPct val="150000"/>
              </a:lnSpc>
              <a:buClr>
                <a:srgbClr val="FF3300"/>
              </a:buClr>
              <a:buFont typeface="Wingdings 3" pitchFamily="18" charset="2"/>
              <a:buChar char=""/>
            </a:pPr>
            <a:r>
              <a:rPr lang="fa-IR" sz="2000" i="1" u="sng" dirty="0" smtClean="0">
                <a:solidFill>
                  <a:srgbClr val="FF0000"/>
                </a:solidFill>
                <a:cs typeface="B Nazanin" pitchFamily="2" charset="-78"/>
              </a:rPr>
              <a:t>2 بار </a:t>
            </a:r>
            <a:r>
              <a:rPr lang="fa-IR" sz="2000" dirty="0" smtClean="0">
                <a:solidFill>
                  <a:schemeClr val="tx1"/>
                </a:solidFill>
                <a:cs typeface="B Nazanin" pitchFamily="2" charset="-78"/>
              </a:rPr>
              <a:t>در روز به او </a:t>
            </a:r>
            <a:r>
              <a:rPr lang="fa-IR" sz="2000" i="1" u="sng" dirty="0" smtClean="0">
                <a:solidFill>
                  <a:srgbClr val="FF0000"/>
                </a:solidFill>
                <a:cs typeface="B Nazanin" pitchFamily="2" charset="-78"/>
              </a:rPr>
              <a:t>میان وعده </a:t>
            </a:r>
            <a:r>
              <a:rPr lang="fa-IR" sz="2000" dirty="0" smtClean="0">
                <a:solidFill>
                  <a:schemeClr val="tx1"/>
                </a:solidFill>
                <a:cs typeface="B Nazanin" pitchFamily="2" charset="-78"/>
              </a:rPr>
              <a:t>بدهید . این میان وعده ممکن است غذای خانواده و یا سایر غذاهای مغذی باشد که دادن آنها در بین وعده های اصلی غذا به کودک مناسب است </a:t>
            </a:r>
            <a:r>
              <a:rPr lang="fa-IR" dirty="0" smtClean="0"/>
              <a:t>. </a:t>
            </a:r>
            <a:endParaRPr lang="fa-IR" dirty="0"/>
          </a:p>
        </p:txBody>
      </p:sp>
    </p:spTree>
  </p:cSld>
  <p:clrMapOvr>
    <a:masterClrMapping/>
  </p:clrMapOvr>
  <p:transition spd="med">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
            </a:r>
            <a:br>
              <a:rPr lang="en-US"/>
            </a:br>
            <a:r>
              <a:rPr lang="en-US"/>
              <a:t/>
            </a:r>
            <a:br>
              <a:rPr lang="en-US"/>
            </a:br>
            <a:endParaRPr lang="fa-IR"/>
          </a:p>
        </p:txBody>
      </p:sp>
      <p:sp>
        <p:nvSpPr>
          <p:cNvPr id="3" name="Content Placeholder 2"/>
          <p:cNvSpPr>
            <a:spLocks noGrp="1"/>
          </p:cNvSpPr>
          <p:nvPr>
            <p:ph type="subTitle" idx="1"/>
          </p:nvPr>
        </p:nvSpPr>
        <p:spPr>
          <a:xfrm>
            <a:off x="2133600" y="990600"/>
            <a:ext cx="6324600" cy="5384322"/>
          </a:xfrm>
        </p:spPr>
        <p:txBody>
          <a:bodyPr>
            <a:normAutofit fontScale="92500" lnSpcReduction="20000"/>
          </a:bodyPr>
          <a:lstStyle/>
          <a:p>
            <a:pPr algn="ctr" rtl="1">
              <a:lnSpc>
                <a:spcPct val="150000"/>
              </a:lnSpc>
            </a:pPr>
            <a:r>
              <a:rPr lang="fa-IR" sz="2600" dirty="0" smtClean="0">
                <a:solidFill>
                  <a:schemeClr val="accent1">
                    <a:lumMod val="75000"/>
                  </a:schemeClr>
                </a:solidFill>
                <a:cs typeface="B Titr" pitchFamily="2" charset="-78"/>
              </a:rPr>
              <a:t>میان</a:t>
            </a:r>
            <a:r>
              <a:rPr lang="fa-IR" sz="2600" dirty="0" smtClean="0">
                <a:solidFill>
                  <a:schemeClr val="accent2">
                    <a:lumMod val="60000"/>
                    <a:lumOff val="40000"/>
                  </a:schemeClr>
                </a:solidFill>
                <a:cs typeface="B Titr" pitchFamily="2" charset="-78"/>
              </a:rPr>
              <a:t> </a:t>
            </a:r>
            <a:r>
              <a:rPr lang="fa-IR" sz="2600" dirty="0" smtClean="0">
                <a:solidFill>
                  <a:schemeClr val="accent1">
                    <a:lumMod val="75000"/>
                  </a:schemeClr>
                </a:solidFill>
                <a:cs typeface="B Titr" pitchFamily="2" charset="-78"/>
              </a:rPr>
              <a:t>وعده ها </a:t>
            </a:r>
          </a:p>
          <a:p>
            <a:pPr algn="r" rtl="1">
              <a:lnSpc>
                <a:spcPct val="150000"/>
              </a:lnSpc>
            </a:pPr>
            <a:r>
              <a:rPr lang="fa-IR" sz="2000" dirty="0" smtClean="0">
                <a:solidFill>
                  <a:schemeClr val="tx1"/>
                </a:solidFill>
                <a:cs typeface="B Nazanin" pitchFamily="2" charset="-78"/>
              </a:rPr>
              <a:t>میان وعده ها غذاهای مختصری هستند که نباید جای وعده اصلی غذا را بگیرند. </a:t>
            </a:r>
          </a:p>
          <a:p>
            <a:pPr algn="r" rtl="1">
              <a:lnSpc>
                <a:spcPct val="150000"/>
              </a:lnSpc>
              <a:buFont typeface="Wingdings" pitchFamily="2" charset="2"/>
              <a:buChar char="Ø"/>
            </a:pPr>
            <a:r>
              <a:rPr lang="fa-IR" sz="2000" dirty="0" smtClean="0">
                <a:solidFill>
                  <a:schemeClr val="tx1"/>
                </a:solidFill>
                <a:cs typeface="B Nazanin" pitchFamily="2" charset="-78"/>
              </a:rPr>
              <a:t>میان وعده ها باید آسان آماده شوند.</a:t>
            </a:r>
          </a:p>
          <a:p>
            <a:pPr algn="r" rtl="1">
              <a:lnSpc>
                <a:spcPct val="150000"/>
              </a:lnSpc>
              <a:buFont typeface="Wingdings" pitchFamily="2" charset="2"/>
              <a:buChar char="Ø"/>
            </a:pPr>
            <a:r>
              <a:rPr lang="fa-IR" sz="2000" dirty="0" smtClean="0">
                <a:solidFill>
                  <a:schemeClr val="tx1"/>
                </a:solidFill>
                <a:cs typeface="B Nazanin" pitchFamily="2" charset="-78"/>
              </a:rPr>
              <a:t>باید به اندازه ای باشد که کودک اشتهای کافی برای خوردن وعده غذای اصلی داشته باشد.</a:t>
            </a:r>
          </a:p>
          <a:p>
            <a:pPr algn="r" rtl="1">
              <a:lnSpc>
                <a:spcPct val="150000"/>
              </a:lnSpc>
              <a:buFont typeface="Wingdings" pitchFamily="2" charset="2"/>
              <a:buChar char="Ø"/>
            </a:pPr>
            <a:r>
              <a:rPr lang="fa-IR" sz="2000" dirty="0" smtClean="0">
                <a:solidFill>
                  <a:schemeClr val="tx1"/>
                </a:solidFill>
                <a:cs typeface="B Nazanin" pitchFamily="2" charset="-78"/>
              </a:rPr>
              <a:t>باید به نحوی باشند که انرژی و موادمغذی را برای کودک فراهم کنند و تا حد امکان سعی شود از 4 گروه اصلی باشد.</a:t>
            </a:r>
            <a:endParaRPr lang="en-US" sz="2000" dirty="0" smtClean="0">
              <a:solidFill>
                <a:schemeClr val="tx1"/>
              </a:solidFill>
              <a:cs typeface="B Nazanin" pitchFamily="2" charset="-78"/>
            </a:endParaRPr>
          </a:p>
          <a:p>
            <a:pPr algn="r">
              <a:lnSpc>
                <a:spcPct val="150000"/>
              </a:lnSpc>
              <a:buNone/>
            </a:pPr>
            <a:r>
              <a:rPr lang="fa-IR" sz="2000" dirty="0" smtClean="0">
                <a:solidFill>
                  <a:schemeClr val="tx1"/>
                </a:solidFill>
                <a:cs typeface="B Nazanin" pitchFamily="2" charset="-78"/>
              </a:rPr>
              <a:t>غذاهایی مانند شیر و بیسکوئیت ، نان و خرما ، نان و پنیر ، نان و ماست ، نان و تخم مرغ آب پز ، کیک ساده ، کلوچه با میوه یا آب میوه یا انواع شربت های خانگی ، خشکبار مثل بادام ، گردو ، پسته ، کشمش ، توت خشک  و ... بسیار مناسب هستند . </a:t>
            </a:r>
            <a:endParaRPr lang="fa-IR" sz="2000"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33600" y="381000"/>
            <a:ext cx="6172200" cy="685800"/>
          </a:xfrm>
        </p:spPr>
        <p:txBody>
          <a:bodyPr/>
          <a:lstStyle/>
          <a:p>
            <a:pPr algn="ctr"/>
            <a:r>
              <a:rPr lang="fa-IR" dirty="0" smtClean="0">
                <a:solidFill>
                  <a:schemeClr val="accent1">
                    <a:lumMod val="75000"/>
                  </a:schemeClr>
                </a:solidFill>
                <a:cs typeface="B Titr" pitchFamily="2" charset="-78"/>
              </a:rPr>
              <a:t>توجه</a:t>
            </a:r>
            <a:r>
              <a:rPr lang="fa-IR" dirty="0" smtClean="0"/>
              <a:t> </a:t>
            </a:r>
            <a:endParaRPr lang="fa-IR" dirty="0"/>
          </a:p>
        </p:txBody>
      </p:sp>
      <p:sp>
        <p:nvSpPr>
          <p:cNvPr id="4" name="Rectangle 3"/>
          <p:cNvSpPr/>
          <p:nvPr/>
        </p:nvSpPr>
        <p:spPr>
          <a:xfrm>
            <a:off x="2209800" y="1905000"/>
            <a:ext cx="6096000" cy="3416320"/>
          </a:xfrm>
          <a:prstGeom prst="rect">
            <a:avLst/>
          </a:prstGeom>
        </p:spPr>
        <p:txBody>
          <a:bodyPr wrap="square">
            <a:spAutoFit/>
          </a:bodyPr>
          <a:lstStyle/>
          <a:p>
            <a:pPr algn="r" rtl="1">
              <a:lnSpc>
                <a:spcPct val="200000"/>
              </a:lnSpc>
            </a:pPr>
            <a:r>
              <a:rPr lang="fa-IR" b="1" dirty="0" smtClean="0">
                <a:solidFill>
                  <a:schemeClr val="accent5">
                    <a:lumMod val="75000"/>
                  </a:schemeClr>
                </a:solidFill>
                <a:cs typeface="B Nazanin" pitchFamily="2" charset="-78"/>
              </a:rPr>
              <a:t>بین وعده های اصلی و میان وعده ها حداقل 2-3 ساعت فاصله باشد .</a:t>
            </a:r>
          </a:p>
          <a:p>
            <a:pPr algn="r" rtl="1">
              <a:lnSpc>
                <a:spcPct val="200000"/>
              </a:lnSpc>
            </a:pPr>
            <a:r>
              <a:rPr lang="fa-IR" b="1" dirty="0" smtClean="0">
                <a:solidFill>
                  <a:schemeClr val="accent2">
                    <a:lumMod val="75000"/>
                  </a:schemeClr>
                </a:solidFill>
                <a:cs typeface="B Nazanin" pitchFamily="2" charset="-78"/>
              </a:rPr>
              <a:t>اگر کودک در بین وعده اصلی و میان وعده احساس تشنگی کرد به او آب بدهید نه آب میوه!</a:t>
            </a:r>
          </a:p>
          <a:p>
            <a:pPr algn="r" rtl="1">
              <a:lnSpc>
                <a:spcPct val="200000"/>
              </a:lnSpc>
            </a:pPr>
            <a:r>
              <a:rPr lang="fa-IR" b="1" dirty="0" smtClean="0">
                <a:solidFill>
                  <a:schemeClr val="accent5">
                    <a:lumMod val="75000"/>
                  </a:schemeClr>
                </a:solidFill>
                <a:cs typeface="B Nazanin" pitchFamily="2" charset="-78"/>
              </a:rPr>
              <a:t>میان وعده غذایی کودک می تواند عادات درست یا نادرست را ایجاد کند با توجه به اینکه کم خونی ناشی از فقر آهن از مشکلات تغذیه ای کودکان است انتخاب میان وعده های مناسب موجب افزایش آهن دریافتی می شود.</a:t>
            </a:r>
            <a:endParaRPr lang="fa-IR" b="1" dirty="0">
              <a:solidFill>
                <a:schemeClr val="accent5">
                  <a:lumMod val="75000"/>
                </a:schemeClr>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219200"/>
            <a:ext cx="5029200" cy="3416320"/>
          </a:xfrm>
          <a:prstGeom prst="rect">
            <a:avLst/>
          </a:prstGeom>
        </p:spPr>
        <p:txBody>
          <a:bodyPr wrap="square">
            <a:spAutoFit/>
          </a:bodyPr>
          <a:lstStyle/>
          <a:p>
            <a:pPr algn="ctr" rtl="1">
              <a:lnSpc>
                <a:spcPct val="150000"/>
              </a:lnSpc>
            </a:pPr>
            <a:r>
              <a:rPr lang="fa-IR" sz="2400" dirty="0" smtClean="0">
                <a:solidFill>
                  <a:schemeClr val="accent1">
                    <a:lumMod val="75000"/>
                  </a:schemeClr>
                </a:solidFill>
                <a:cs typeface="B Titr" pitchFamily="2" charset="-78"/>
              </a:rPr>
              <a:t>میان وعده های نامناسب </a:t>
            </a:r>
          </a:p>
          <a:p>
            <a:pPr algn="r" rtl="1">
              <a:lnSpc>
                <a:spcPct val="150000"/>
              </a:lnSpc>
            </a:pPr>
            <a:r>
              <a:rPr lang="fa-IR" sz="2000" b="1" dirty="0" smtClean="0">
                <a:solidFill>
                  <a:srgbClr val="000066"/>
                </a:solidFill>
                <a:cs typeface="B Nazanin" pitchFamily="2" charset="-78"/>
              </a:rPr>
              <a:t>حاوی قند زیادکه موجب خرابی دندان می شوند ودارای مواد مغذی کمی هستند مثل:</a:t>
            </a:r>
          </a:p>
          <a:p>
            <a:pPr algn="r" rtl="1">
              <a:lnSpc>
                <a:spcPct val="150000"/>
              </a:lnSpc>
            </a:pPr>
            <a:r>
              <a:rPr lang="fa-IR" sz="2000" b="1" dirty="0" smtClean="0">
                <a:solidFill>
                  <a:srgbClr val="000066"/>
                </a:solidFill>
                <a:cs typeface="B Nazanin" pitchFamily="2" charset="-78"/>
              </a:rPr>
              <a:t>نوشابه های گازدار</a:t>
            </a:r>
          </a:p>
          <a:p>
            <a:pPr algn="r" rtl="1">
              <a:lnSpc>
                <a:spcPct val="150000"/>
              </a:lnSpc>
            </a:pPr>
            <a:r>
              <a:rPr lang="fa-IR" sz="2000" b="1" dirty="0" smtClean="0">
                <a:solidFill>
                  <a:srgbClr val="000066"/>
                </a:solidFill>
                <a:cs typeface="B Nazanin" pitchFamily="2" charset="-78"/>
              </a:rPr>
              <a:t>بستنی یخی</a:t>
            </a:r>
          </a:p>
          <a:p>
            <a:pPr algn="r" rtl="1">
              <a:lnSpc>
                <a:spcPct val="150000"/>
              </a:lnSpc>
            </a:pPr>
            <a:r>
              <a:rPr lang="fa-IR" sz="2000" b="1" dirty="0" smtClean="0">
                <a:solidFill>
                  <a:srgbClr val="000066"/>
                </a:solidFill>
                <a:cs typeface="B Nazanin" pitchFamily="2" charset="-78"/>
              </a:rPr>
              <a:t>شیرینی و شکلات</a:t>
            </a:r>
          </a:p>
          <a:p>
            <a:pPr algn="r" rtl="1">
              <a:lnSpc>
                <a:spcPct val="150000"/>
              </a:lnSpc>
            </a:pPr>
            <a:r>
              <a:rPr lang="fa-IR" sz="2000" b="1" dirty="0" smtClean="0">
                <a:solidFill>
                  <a:srgbClr val="000066"/>
                </a:solidFill>
                <a:cs typeface="B Nazanin" pitchFamily="2" charset="-78"/>
              </a:rPr>
              <a:t>پفک و چیپس</a:t>
            </a:r>
            <a:endParaRPr lang="fa-IR" b="1" dirty="0">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098" name="Picture 2" descr="E:\ARAB AMERI\ziba\photo\LOVE\love-wallpaper14.jpg"/>
          <p:cNvPicPr>
            <a:picLocks noGrp="1" noChangeAspect="1" noChangeArrowheads="1"/>
          </p:cNvPicPr>
          <p:nvPr>
            <p:ph sz="quarter" idx="1"/>
          </p:nvPr>
        </p:nvPicPr>
        <p:blipFill>
          <a:blip r:embed="rId2"/>
          <a:srcRect/>
          <a:stretch>
            <a:fillRect/>
          </a:stretch>
        </p:blipFill>
        <p:spPr bwMode="auto">
          <a:xfrm>
            <a:off x="0" y="0"/>
            <a:ext cx="8991600" cy="685800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0" y="1143000"/>
            <a:ext cx="6172200" cy="4495800"/>
          </a:xfrm>
        </p:spPr>
        <p:txBody>
          <a:bodyPr>
            <a:normAutofit fontScale="92500" lnSpcReduction="10000"/>
          </a:bodyPr>
          <a:lstStyle/>
          <a:p>
            <a:pPr algn="r"/>
            <a:r>
              <a:rPr lang="fa-IR" sz="2100" dirty="0" smtClean="0">
                <a:solidFill>
                  <a:schemeClr val="accent1">
                    <a:lumMod val="75000"/>
                  </a:schemeClr>
                </a:solidFill>
                <a:cs typeface="B Titr" pitchFamily="2" charset="-78"/>
              </a:rPr>
              <a:t>کودک کمتر از 4 ماه اگر </a:t>
            </a:r>
          </a:p>
          <a:p>
            <a:pPr algn="r"/>
            <a:r>
              <a:rPr lang="fa-IR" sz="2000" dirty="0" smtClean="0">
                <a:solidFill>
                  <a:schemeClr val="tx1"/>
                </a:solidFill>
                <a:cs typeface="B Nazanin" pitchFamily="2" charset="-78"/>
              </a:rPr>
              <a:t>مشکل شیر خوردن دارد </a:t>
            </a:r>
          </a:p>
          <a:p>
            <a:pPr algn="r"/>
            <a:r>
              <a:rPr lang="fa-IR" sz="2000" dirty="0" smtClean="0">
                <a:solidFill>
                  <a:schemeClr val="tx1"/>
                </a:solidFill>
                <a:cs typeface="B Nazanin" pitchFamily="2" charset="-78"/>
              </a:rPr>
              <a:t>کمتر از 8 بار در 24 ساعت </a:t>
            </a:r>
          </a:p>
          <a:p>
            <a:pPr algn="r"/>
            <a:r>
              <a:rPr lang="fa-IR" sz="2000" dirty="0" smtClean="0">
                <a:solidFill>
                  <a:schemeClr val="tx1"/>
                </a:solidFill>
                <a:cs typeface="B Nazanin" pitchFamily="2" charset="-78"/>
              </a:rPr>
              <a:t>چیز دیگیری می خورد یا می آشامد </a:t>
            </a:r>
          </a:p>
          <a:p>
            <a:pPr algn="r"/>
            <a:r>
              <a:rPr lang="fa-IR" sz="2000" dirty="0" smtClean="0">
                <a:solidFill>
                  <a:schemeClr val="tx1"/>
                </a:solidFill>
                <a:cs typeface="B Nazanin" pitchFamily="2" charset="-78"/>
              </a:rPr>
              <a:t>اختلال رشددارد </a:t>
            </a:r>
          </a:p>
          <a:p>
            <a:pPr algn="r"/>
            <a:r>
              <a:rPr lang="fa-IR" sz="2000" dirty="0" smtClean="0">
                <a:solidFill>
                  <a:schemeClr val="accent1">
                    <a:lumMod val="75000"/>
                  </a:schemeClr>
                </a:solidFill>
                <a:cs typeface="B Titr" pitchFamily="2" charset="-78"/>
              </a:rPr>
              <a:t>کودک بالای 4 ماه اگر</a:t>
            </a:r>
          </a:p>
          <a:p>
            <a:pPr algn="r">
              <a:lnSpc>
                <a:spcPct val="200000"/>
              </a:lnSpc>
            </a:pPr>
            <a:r>
              <a:rPr lang="fa-IR" sz="2000" dirty="0" smtClean="0">
                <a:solidFill>
                  <a:schemeClr val="tx1"/>
                </a:solidFill>
                <a:cs typeface="B Nazanin" pitchFamily="2" charset="-78"/>
              </a:rPr>
              <a:t> اختلال رشد یا رشد نامعلوم داردو شیر مادر می خورد ، ارزیابی وضعیت تغذیه با شیر مادر صورت گیرد و </a:t>
            </a:r>
          </a:p>
          <a:p>
            <a:pPr algn="r">
              <a:lnSpc>
                <a:spcPct val="200000"/>
              </a:lnSpc>
            </a:pPr>
            <a:r>
              <a:rPr lang="fa-IR" sz="2000" dirty="0" smtClean="0">
                <a:solidFill>
                  <a:schemeClr val="tx1"/>
                </a:solidFill>
                <a:cs typeface="B Nazanin" pitchFamily="2" charset="-78"/>
              </a:rPr>
              <a:t>اگر غذا می خورد چه مقدار غذا برای هر وعده به او می دهید ؟ چه کسی و چگونه او را تغذیه می کند ؟ چند وعده و میان وعده به او می دهید ؟ </a:t>
            </a:r>
          </a:p>
          <a:p>
            <a:pPr algn="r"/>
            <a:endParaRPr lang="fa-IR" dirty="0"/>
          </a:p>
        </p:txBody>
      </p:sp>
    </p:spTree>
  </p:cSld>
  <p:clrMapOvr>
    <a:masterClrMapping/>
  </p:clrMapOvr>
  <p:transition spd="med">
    <p:newsfla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286000" y="838200"/>
            <a:ext cx="6172200" cy="533400"/>
          </a:xfrm>
        </p:spPr>
        <p:txBody>
          <a:bodyPr>
            <a:normAutofit/>
          </a:bodyPr>
          <a:lstStyle/>
          <a:p>
            <a:pPr algn="ctr" rtl="1"/>
            <a:r>
              <a:rPr lang="fa-IR" sz="2800" dirty="0">
                <a:solidFill>
                  <a:schemeClr val="accent1">
                    <a:lumMod val="75000"/>
                  </a:schemeClr>
                </a:solidFill>
                <a:cs typeface="B Titr" pitchFamily="2" charset="-78"/>
              </a:rPr>
              <a:t>نکات مهم رفتاری در تغذیه کودک</a:t>
            </a:r>
            <a:endParaRPr lang="en-US" sz="2800" dirty="0">
              <a:solidFill>
                <a:schemeClr val="accent1">
                  <a:lumMod val="75000"/>
                </a:schemeClr>
              </a:solidFill>
              <a:cs typeface="B Titr" pitchFamily="2" charset="-78"/>
            </a:endParaRPr>
          </a:p>
        </p:txBody>
      </p:sp>
      <p:sp>
        <p:nvSpPr>
          <p:cNvPr id="19459" name="Rectangle 3"/>
          <p:cNvSpPr>
            <a:spLocks noGrp="1" noChangeArrowheads="1"/>
          </p:cNvSpPr>
          <p:nvPr>
            <p:ph type="subTitle" idx="1"/>
          </p:nvPr>
        </p:nvSpPr>
        <p:spPr>
          <a:xfrm>
            <a:off x="2286000" y="1981200"/>
            <a:ext cx="6172200" cy="3581400"/>
          </a:xfrm>
        </p:spPr>
        <p:txBody>
          <a:bodyPr>
            <a:normAutofit/>
          </a:bodyPr>
          <a:lstStyle/>
          <a:p>
            <a:pPr marL="342900" indent="-342900" algn="r" rtl="1">
              <a:lnSpc>
                <a:spcPct val="200000"/>
              </a:lnSpc>
              <a:buBlip>
                <a:blip r:embed="rId2"/>
              </a:buBlip>
            </a:pPr>
            <a:r>
              <a:rPr lang="fa-IR" dirty="0">
                <a:solidFill>
                  <a:srgbClr val="000066"/>
                </a:solidFill>
                <a:cs typeface="B Koodak" pitchFamily="2" charset="-78"/>
              </a:rPr>
              <a:t>کودک بایددر زمان </a:t>
            </a:r>
            <a:r>
              <a:rPr lang="fa-IR" dirty="0" smtClean="0">
                <a:solidFill>
                  <a:srgbClr val="000066"/>
                </a:solidFill>
                <a:cs typeface="B Koodak" pitchFamily="2" charset="-78"/>
              </a:rPr>
              <a:t>غذاخوردن </a:t>
            </a:r>
            <a:r>
              <a:rPr lang="fa-IR" dirty="0">
                <a:solidFill>
                  <a:srgbClr val="000066"/>
                </a:solidFill>
                <a:cs typeface="B Koodak" pitchFamily="2" charset="-78"/>
              </a:rPr>
              <a:t>در وضعیت راحتی قرار </a:t>
            </a:r>
            <a:r>
              <a:rPr lang="fa-IR" dirty="0" smtClean="0">
                <a:solidFill>
                  <a:srgbClr val="000066"/>
                </a:solidFill>
                <a:cs typeface="B Koodak" pitchFamily="2" charset="-78"/>
              </a:rPr>
              <a:t>گیرد و </a:t>
            </a:r>
            <a:r>
              <a:rPr lang="fa-IR" dirty="0">
                <a:solidFill>
                  <a:srgbClr val="000066"/>
                </a:solidFill>
                <a:cs typeface="B Koodak" pitchFamily="2" charset="-78"/>
              </a:rPr>
              <a:t>غذا نزدیک او باشد تا کودک به راحتی غذا بخورد.</a:t>
            </a:r>
          </a:p>
          <a:p>
            <a:pPr marL="342900" indent="-342900" algn="r" rtl="1">
              <a:lnSpc>
                <a:spcPct val="200000"/>
              </a:lnSpc>
              <a:buBlip>
                <a:blip r:embed="rId2"/>
              </a:buBlip>
            </a:pPr>
            <a:r>
              <a:rPr lang="fa-IR" dirty="0">
                <a:solidFill>
                  <a:srgbClr val="000066"/>
                </a:solidFill>
                <a:cs typeface="B Koodak" pitchFamily="2" charset="-78"/>
              </a:rPr>
              <a:t>در صورتی که کودک تمایلی به خوردن غذاهای جدید نشان ندادمی توان اورا تشویق کرد که مختصری از آن را بچشد یا ببوید یا لمس کند.</a:t>
            </a:r>
          </a:p>
          <a:p>
            <a:pPr marL="342900" indent="-342900" algn="r" rtl="1">
              <a:lnSpc>
                <a:spcPct val="200000"/>
              </a:lnSpc>
              <a:buBlip>
                <a:blip r:embed="rId2"/>
              </a:buBlip>
            </a:pPr>
            <a:r>
              <a:rPr lang="fa-IR" dirty="0">
                <a:solidFill>
                  <a:srgbClr val="000066"/>
                </a:solidFill>
                <a:cs typeface="B Koodak" pitchFamily="2" charset="-78"/>
              </a:rPr>
              <a:t>بهتر است غذای جدید در زمانی که کودک کاملا گرسنه است به او داده شود.</a:t>
            </a:r>
            <a:endParaRPr lang="en-US" dirty="0">
              <a:solidFill>
                <a:srgbClr val="000066"/>
              </a:solidFill>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81000"/>
            <a:ext cx="6172200" cy="838200"/>
          </a:xfrm>
        </p:spPr>
        <p:txBody>
          <a:bodyPr/>
          <a:lstStyle/>
          <a:p>
            <a:pPr algn="ctr"/>
            <a:r>
              <a:rPr lang="fa-IR" dirty="0" smtClean="0">
                <a:solidFill>
                  <a:schemeClr val="accent5">
                    <a:lumMod val="75000"/>
                  </a:schemeClr>
                </a:solidFill>
                <a:cs typeface="B Titr" pitchFamily="2" charset="-78"/>
              </a:rPr>
              <a:t>چند نکته مهم در تغذیه کودکان </a:t>
            </a:r>
            <a:endParaRPr lang="fa-IR" dirty="0">
              <a:solidFill>
                <a:schemeClr val="accent5">
                  <a:lumMod val="75000"/>
                </a:schemeClr>
              </a:solidFill>
              <a:cs typeface="B Titr" pitchFamily="2" charset="-78"/>
            </a:endParaRPr>
          </a:p>
        </p:txBody>
      </p:sp>
      <p:sp>
        <p:nvSpPr>
          <p:cNvPr id="3" name="Content Placeholder 2"/>
          <p:cNvSpPr>
            <a:spLocks noGrp="1"/>
          </p:cNvSpPr>
          <p:nvPr>
            <p:ph type="subTitle" idx="1"/>
          </p:nvPr>
        </p:nvSpPr>
        <p:spPr>
          <a:xfrm>
            <a:off x="2286000" y="1295400"/>
            <a:ext cx="6172200" cy="5105400"/>
          </a:xfrm>
        </p:spPr>
        <p:txBody>
          <a:bodyPr>
            <a:normAutofit/>
          </a:bodyPr>
          <a:lstStyle/>
          <a:p>
            <a:pPr algn="r">
              <a:buClr>
                <a:schemeClr val="accent1">
                  <a:lumMod val="75000"/>
                </a:schemeClr>
              </a:buClr>
              <a:buSzPct val="150000"/>
              <a:buFont typeface="Wingdings" pitchFamily="2" charset="2"/>
              <a:buChar char="v"/>
            </a:pPr>
            <a:r>
              <a:rPr lang="fa-IR" dirty="0" smtClean="0">
                <a:solidFill>
                  <a:schemeClr val="tx1">
                    <a:lumMod val="95000"/>
                    <a:lumOff val="5000"/>
                  </a:schemeClr>
                </a:solidFill>
                <a:cs typeface="B Koodak" pitchFamily="2" charset="-78"/>
              </a:rPr>
              <a:t>تمایل کودک به جلب توجه دیگران همراه با حالت منفی گرایی در سنین 9 ماهگی تا 3 سالگی سبب می شود اصرار والدین به خوردن غذا نتیجه معکوس داشته باشد.</a:t>
            </a:r>
          </a:p>
          <a:p>
            <a:pPr algn="r">
              <a:buClr>
                <a:schemeClr val="accent1">
                  <a:lumMod val="75000"/>
                </a:schemeClr>
              </a:buClr>
              <a:buSzPct val="150000"/>
              <a:buFont typeface="Wingdings" pitchFamily="2" charset="2"/>
              <a:buChar char="v"/>
            </a:pPr>
            <a:endParaRPr lang="en-US" dirty="0" smtClean="0">
              <a:solidFill>
                <a:schemeClr val="tx1">
                  <a:lumMod val="95000"/>
                  <a:lumOff val="5000"/>
                </a:schemeClr>
              </a:solidFill>
              <a:cs typeface="B Koodak" pitchFamily="2" charset="-78"/>
            </a:endParaRPr>
          </a:p>
          <a:p>
            <a:pPr algn="r">
              <a:buClr>
                <a:schemeClr val="accent1">
                  <a:lumMod val="75000"/>
                </a:schemeClr>
              </a:buClr>
              <a:buSzPct val="150000"/>
              <a:buFont typeface="Wingdings" pitchFamily="2" charset="2"/>
              <a:buChar char="v"/>
            </a:pPr>
            <a:r>
              <a:rPr lang="fa-IR" dirty="0" smtClean="0">
                <a:solidFill>
                  <a:schemeClr val="tx1">
                    <a:lumMod val="95000"/>
                    <a:lumOff val="5000"/>
                  </a:schemeClr>
                </a:solidFill>
                <a:cs typeface="B Koodak" pitchFamily="2" charset="-78"/>
              </a:rPr>
              <a:t>زیاده روی در خوردن میان وعده های غذایی وشیروعلاقه بیش از حد کودکان به یک سری میان وعده ها از جمله شکلات ، شیرینی ، شربت و ... باعث کاهش اشتها در وعده های اصلی می شود.</a:t>
            </a:r>
          </a:p>
          <a:p>
            <a:pPr algn="r">
              <a:buClr>
                <a:schemeClr val="accent1">
                  <a:lumMod val="75000"/>
                </a:schemeClr>
              </a:buClr>
              <a:buSzPct val="150000"/>
              <a:buFont typeface="Wingdings" pitchFamily="2" charset="2"/>
              <a:buChar char="v"/>
            </a:pPr>
            <a:endParaRPr lang="fa-IR" dirty="0" smtClean="0">
              <a:solidFill>
                <a:schemeClr val="tx1">
                  <a:lumMod val="95000"/>
                  <a:lumOff val="5000"/>
                </a:schemeClr>
              </a:solidFill>
              <a:cs typeface="B Koodak" pitchFamily="2" charset="-78"/>
            </a:endParaRPr>
          </a:p>
          <a:p>
            <a:pPr algn="r">
              <a:buClr>
                <a:schemeClr val="accent1">
                  <a:lumMod val="75000"/>
                </a:schemeClr>
              </a:buClr>
              <a:buSzPct val="150000"/>
              <a:buFont typeface="Wingdings" pitchFamily="2" charset="2"/>
              <a:buChar char="v"/>
            </a:pPr>
            <a:r>
              <a:rPr lang="fa-IR" dirty="0" smtClean="0">
                <a:solidFill>
                  <a:schemeClr val="tx1">
                    <a:lumMod val="95000"/>
                    <a:lumOff val="5000"/>
                  </a:schemeClr>
                </a:solidFill>
                <a:cs typeface="B Koodak" pitchFamily="2" charset="-78"/>
              </a:rPr>
              <a:t>سعی کنید غذاهای غیر مغذی مثل شکلات و آب نبات را در منزل نگهداری نکنید.</a:t>
            </a:r>
          </a:p>
          <a:p>
            <a:pPr algn="r">
              <a:buClr>
                <a:schemeClr val="accent1">
                  <a:lumMod val="75000"/>
                </a:schemeClr>
              </a:buClr>
              <a:buSzPct val="150000"/>
              <a:buFont typeface="Wingdings" pitchFamily="2" charset="2"/>
              <a:buChar char="v"/>
            </a:pPr>
            <a:endParaRPr lang="en-US" dirty="0" smtClean="0">
              <a:solidFill>
                <a:schemeClr val="tx1">
                  <a:lumMod val="95000"/>
                  <a:lumOff val="5000"/>
                </a:schemeClr>
              </a:solidFill>
              <a:cs typeface="B Koodak" pitchFamily="2" charset="-78"/>
            </a:endParaRPr>
          </a:p>
          <a:p>
            <a:pPr algn="r">
              <a:buClr>
                <a:schemeClr val="accent1">
                  <a:lumMod val="75000"/>
                </a:schemeClr>
              </a:buClr>
              <a:buSzPct val="150000"/>
              <a:buFont typeface="Wingdings" pitchFamily="2" charset="2"/>
              <a:buChar char="v"/>
            </a:pPr>
            <a:r>
              <a:rPr lang="fa-IR" dirty="0" smtClean="0">
                <a:solidFill>
                  <a:schemeClr val="tx1">
                    <a:lumMod val="95000"/>
                    <a:lumOff val="5000"/>
                  </a:schemeClr>
                </a:solidFill>
                <a:cs typeface="B Koodak" pitchFamily="2" charset="-78"/>
              </a:rPr>
              <a:t>برخی از کودکان پر خور و بعضی کم خور هستند . تفاوتهای موجود در اشتهای کودکان را در نظر بگیرید.</a:t>
            </a:r>
          </a:p>
          <a:p>
            <a:pPr algn="r">
              <a:buClr>
                <a:schemeClr val="accent1">
                  <a:lumMod val="75000"/>
                </a:schemeClr>
              </a:buClr>
              <a:buSzPct val="150000"/>
              <a:buFont typeface="Wingdings" pitchFamily="2" charset="2"/>
              <a:buChar char="v"/>
            </a:pPr>
            <a:endParaRPr lang="fa-IR" dirty="0" smtClean="0">
              <a:solidFill>
                <a:schemeClr val="tx1">
                  <a:lumMod val="95000"/>
                  <a:lumOff val="5000"/>
                </a:schemeClr>
              </a:solidFill>
              <a:cs typeface="B Koodak" pitchFamily="2" charset="-78"/>
            </a:endParaRPr>
          </a:p>
          <a:p>
            <a:pPr algn="r">
              <a:buClr>
                <a:schemeClr val="accent1">
                  <a:lumMod val="75000"/>
                </a:schemeClr>
              </a:buClr>
              <a:buSzPct val="150000"/>
              <a:buFont typeface="Wingdings" pitchFamily="2" charset="2"/>
              <a:buChar char="v"/>
            </a:pPr>
            <a:r>
              <a:rPr lang="fa-IR" dirty="0" smtClean="0">
                <a:solidFill>
                  <a:schemeClr val="tx1">
                    <a:lumMod val="95000"/>
                    <a:lumOff val="5000"/>
                  </a:schemeClr>
                </a:solidFill>
                <a:cs typeface="B Koodak" pitchFamily="2" charset="-78"/>
              </a:rPr>
              <a:t>غذا خوردن کودک از یک وعده به وعده دیگر و از یک روز به روز دیگر متفاوت می باشد و جای هیچ نگرانی نیست.</a:t>
            </a:r>
            <a:endParaRPr lang="fa-IR" dirty="0">
              <a:solidFill>
                <a:schemeClr val="tx1">
                  <a:lumMod val="95000"/>
                  <a:lumOff val="5000"/>
                </a:schemeClr>
              </a:solidFill>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0" y="914400"/>
            <a:ext cx="6172200" cy="5460522"/>
          </a:xfrm>
        </p:spPr>
        <p:txBody>
          <a:bodyPr/>
          <a:lstStyle/>
          <a:p>
            <a:pPr algn="r">
              <a:lnSpc>
                <a:spcPct val="150000"/>
              </a:lnSpc>
              <a:buSzPct val="100000"/>
              <a:buFont typeface="Wingdings" pitchFamily="2" charset="2"/>
              <a:buChar char="v"/>
            </a:pPr>
            <a:r>
              <a:rPr lang="fa-IR" dirty="0" smtClean="0">
                <a:solidFill>
                  <a:schemeClr val="tx1">
                    <a:lumMod val="95000"/>
                    <a:lumOff val="5000"/>
                  </a:schemeClr>
                </a:solidFill>
                <a:cs typeface="B Koodak" pitchFamily="2" charset="-78"/>
              </a:rPr>
              <a:t>در هر گروه سنی کودک غذای یخ کرده و غذای داغ را دوست ندارد. غذای ولرم مناسب ترین حرارت را دارد. </a:t>
            </a:r>
            <a:endParaRPr lang="en-US" dirty="0" smtClean="0">
              <a:solidFill>
                <a:schemeClr val="tx1">
                  <a:lumMod val="95000"/>
                  <a:lumOff val="5000"/>
                </a:schemeClr>
              </a:solidFill>
              <a:cs typeface="B Koodak" pitchFamily="2" charset="-78"/>
            </a:endParaRPr>
          </a:p>
          <a:p>
            <a:pPr algn="r">
              <a:lnSpc>
                <a:spcPct val="150000"/>
              </a:lnSpc>
              <a:buSzPct val="100000"/>
              <a:buFont typeface="Wingdings" pitchFamily="2" charset="2"/>
              <a:buChar char="v"/>
            </a:pPr>
            <a:r>
              <a:rPr lang="fa-IR" dirty="0" smtClean="0">
                <a:solidFill>
                  <a:schemeClr val="tx1">
                    <a:lumMod val="95000"/>
                    <a:lumOff val="5000"/>
                  </a:schemeClr>
                </a:solidFill>
                <a:cs typeface="B Koodak" pitchFamily="2" charset="-78"/>
              </a:rPr>
              <a:t>کودکان غذاهای رنگی وهمچنین غذاهایی که به قطعات کوچک بریده شده است را بیشتر دوست دارند. </a:t>
            </a:r>
          </a:p>
          <a:p>
            <a:pPr algn="r">
              <a:lnSpc>
                <a:spcPct val="150000"/>
              </a:lnSpc>
              <a:buSzPct val="100000"/>
              <a:buFont typeface="Wingdings" pitchFamily="2" charset="2"/>
              <a:buChar char="v"/>
            </a:pPr>
            <a:r>
              <a:rPr lang="fa-IR" dirty="0" smtClean="0">
                <a:solidFill>
                  <a:schemeClr val="tx1">
                    <a:lumMod val="95000"/>
                    <a:lumOff val="5000"/>
                  </a:schemeClr>
                </a:solidFill>
                <a:cs typeface="B Koodak" pitchFamily="2" charset="-78"/>
              </a:rPr>
              <a:t>می توان غذا را تزئین نمودبه عنوان مثال می توان  با انواع سبزیجات شکل و حالت به آنها داد.</a:t>
            </a:r>
          </a:p>
          <a:p>
            <a:pPr algn="r">
              <a:lnSpc>
                <a:spcPct val="150000"/>
              </a:lnSpc>
              <a:buSzPct val="100000"/>
              <a:buFont typeface="Wingdings" pitchFamily="2" charset="2"/>
              <a:buChar char="v"/>
            </a:pPr>
            <a:r>
              <a:rPr lang="fa-IR" dirty="0" smtClean="0">
                <a:solidFill>
                  <a:schemeClr val="tx1">
                    <a:lumMod val="95000"/>
                    <a:lumOff val="5000"/>
                  </a:schemeClr>
                </a:solidFill>
                <a:cs typeface="B Koodak" pitchFamily="2" charset="-78"/>
              </a:rPr>
              <a:t>کودکان 10-5 دقیقه نمی توانند سر سفره یا میزغذا بنشینندوقت گذرانی از سن 9 ماهگی الی 5/2 سالگی طبیعی است.و بتدریج از بین میرود.</a:t>
            </a:r>
          </a:p>
          <a:p>
            <a:pPr algn="r">
              <a:lnSpc>
                <a:spcPct val="150000"/>
              </a:lnSpc>
              <a:buSzPct val="100000"/>
              <a:buFont typeface="Wingdings" pitchFamily="2" charset="2"/>
              <a:buChar char="v"/>
            </a:pPr>
            <a:r>
              <a:rPr lang="fa-IR" dirty="0" smtClean="0">
                <a:solidFill>
                  <a:schemeClr val="tx1">
                    <a:lumMod val="95000"/>
                    <a:lumOff val="5000"/>
                  </a:schemeClr>
                </a:solidFill>
                <a:cs typeface="B Koodak" pitchFamily="2" charset="-78"/>
              </a:rPr>
              <a:t>گاهی کودک برای جلب توجه غذا نمی خورد، برای اینکه بیشتر به او توجه شود.</a:t>
            </a:r>
          </a:p>
          <a:p>
            <a:pPr algn="r">
              <a:lnSpc>
                <a:spcPct val="150000"/>
              </a:lnSpc>
              <a:buSzPct val="100000"/>
              <a:buFont typeface="Wingdings" pitchFamily="2" charset="2"/>
              <a:buChar char="v"/>
            </a:pPr>
            <a:r>
              <a:rPr lang="fa-IR" dirty="0" smtClean="0">
                <a:solidFill>
                  <a:schemeClr val="tx1">
                    <a:lumMod val="95000"/>
                    <a:lumOff val="5000"/>
                  </a:schemeClr>
                </a:solidFill>
                <a:cs typeface="B Koodak" pitchFamily="2" charset="-78"/>
              </a:rPr>
              <a:t>کودک از اینکه مورد توجه قرار گرفته لذت می برد.</a:t>
            </a:r>
          </a:p>
          <a:p>
            <a:endParaRPr lang="fa-IR" dirty="0"/>
          </a:p>
        </p:txBody>
      </p:sp>
    </p:spTree>
  </p:cSld>
  <p:clrMapOvr>
    <a:masterClrMapping/>
  </p:clrMapOvr>
  <p:transition spd="med">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914400"/>
            <a:ext cx="6172200" cy="4038600"/>
          </a:xfrm>
        </p:spPr>
        <p:txBody>
          <a:bodyPr>
            <a:noAutofit/>
          </a:bodyPr>
          <a:lstStyle/>
          <a:p>
            <a:pPr algn="r">
              <a:lnSpc>
                <a:spcPct val="150000"/>
              </a:lnSpc>
              <a:buClr>
                <a:schemeClr val="accent1">
                  <a:lumMod val="75000"/>
                </a:schemeClr>
              </a:buClr>
              <a:buFont typeface="Wingdings" pitchFamily="2" charset="2"/>
              <a:buChar char="v"/>
            </a:pPr>
            <a:r>
              <a:rPr lang="fa-IR" sz="2000" dirty="0" smtClean="0">
                <a:solidFill>
                  <a:schemeClr val="tx1">
                    <a:lumMod val="95000"/>
                    <a:lumOff val="5000"/>
                  </a:schemeClr>
                </a:solidFill>
                <a:latin typeface="+mn-lt"/>
                <a:ea typeface="+mn-ea"/>
                <a:cs typeface="B Koodak" pitchFamily="2" charset="-78"/>
              </a:rPr>
              <a:t>کودکان برای اینکه با طعم غذا آشنا شوند با غذا بازی می کنند و ریخت و پاش می کنند.  به هر حال انتظار داشته باشید که کودک ریخت و پاش کند.</a:t>
            </a:r>
            <a:br>
              <a:rPr lang="fa-IR" sz="2000" dirty="0" smtClean="0">
                <a:solidFill>
                  <a:schemeClr val="tx1">
                    <a:lumMod val="95000"/>
                    <a:lumOff val="5000"/>
                  </a:schemeClr>
                </a:solidFill>
                <a:latin typeface="+mn-lt"/>
                <a:ea typeface="+mn-ea"/>
                <a:cs typeface="B Koodak" pitchFamily="2" charset="-78"/>
              </a:rPr>
            </a:br>
            <a:r>
              <a:rPr lang="fa-IR" sz="2000" dirty="0" smtClean="0">
                <a:solidFill>
                  <a:schemeClr val="tx1">
                    <a:lumMod val="95000"/>
                    <a:lumOff val="5000"/>
                  </a:schemeClr>
                </a:solidFill>
                <a:cs typeface="B Koodak" pitchFamily="2" charset="-78"/>
              </a:rPr>
              <a:t> در هنگام غذا خوردن کودک را به حال خود بگذارید و خیلی پافشاری نکنید. </a:t>
            </a:r>
            <a:br>
              <a:rPr lang="fa-IR" sz="2000" dirty="0" smtClean="0">
                <a:solidFill>
                  <a:schemeClr val="tx1">
                    <a:lumMod val="95000"/>
                    <a:lumOff val="5000"/>
                  </a:schemeClr>
                </a:solidFill>
                <a:cs typeface="B Koodak" pitchFamily="2" charset="-78"/>
              </a:rPr>
            </a:br>
            <a:r>
              <a:rPr lang="fa-IR" sz="2000" dirty="0" smtClean="0">
                <a:solidFill>
                  <a:schemeClr val="tx1">
                    <a:lumMod val="95000"/>
                    <a:lumOff val="5000"/>
                  </a:schemeClr>
                </a:solidFill>
                <a:cs typeface="B Koodak" pitchFamily="2" charset="-78"/>
              </a:rPr>
              <a:t/>
            </a:r>
            <a:br>
              <a:rPr lang="fa-IR" sz="2000" dirty="0" smtClean="0">
                <a:solidFill>
                  <a:schemeClr val="tx1">
                    <a:lumMod val="95000"/>
                    <a:lumOff val="5000"/>
                  </a:schemeClr>
                </a:solidFill>
                <a:cs typeface="B Koodak" pitchFamily="2" charset="-78"/>
              </a:rPr>
            </a:br>
            <a:r>
              <a:rPr lang="fa-IR" sz="2000" dirty="0" smtClean="0">
                <a:solidFill>
                  <a:schemeClr val="tx1">
                    <a:lumMod val="95000"/>
                    <a:lumOff val="5000"/>
                  </a:schemeClr>
                </a:solidFill>
                <a:cs typeface="B Koodak" pitchFamily="2" charset="-78"/>
              </a:rPr>
              <a:t>از 12-6 ماهگی شیر خوار تمایل دارد خودش غذا بخورد. اینکار باعث افزایش اعتماد به نفس و استقلال کودک شود.</a:t>
            </a:r>
            <a:endParaRPr lang="fa-IR" sz="2000" dirty="0">
              <a:solidFill>
                <a:schemeClr val="tx1">
                  <a:lumMod val="95000"/>
                  <a:lumOff val="5000"/>
                </a:schemeClr>
              </a:solidFill>
              <a:latin typeface="+mn-lt"/>
              <a:ea typeface="+mn-ea"/>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990600"/>
            <a:ext cx="6172200" cy="4027962"/>
          </a:xfrm>
        </p:spPr>
        <p:txBody>
          <a:bodyPr>
            <a:noAutofit/>
          </a:bodyPr>
          <a:lstStyle/>
          <a:p>
            <a:pPr algn="r">
              <a:lnSpc>
                <a:spcPct val="200000"/>
              </a:lnSpc>
            </a:pPr>
            <a:r>
              <a:rPr lang="fa-IR" sz="2000" dirty="0" smtClean="0">
                <a:solidFill>
                  <a:schemeClr val="tx1">
                    <a:lumMod val="95000"/>
                    <a:lumOff val="5000"/>
                  </a:schemeClr>
                </a:solidFill>
                <a:latin typeface="+mn-lt"/>
                <a:ea typeface="+mn-ea"/>
                <a:cs typeface="B Koodak" pitchFamily="2" charset="-78"/>
              </a:rPr>
              <a:t>بدون عجله به او غذا داده شود.</a:t>
            </a:r>
            <a:br>
              <a:rPr lang="fa-IR" sz="2000" dirty="0" smtClean="0">
                <a:solidFill>
                  <a:schemeClr val="tx1">
                    <a:lumMod val="95000"/>
                    <a:lumOff val="5000"/>
                  </a:schemeClr>
                </a:solidFill>
                <a:latin typeface="+mn-lt"/>
                <a:ea typeface="+mn-ea"/>
                <a:cs typeface="B Koodak" pitchFamily="2" charset="-78"/>
              </a:rPr>
            </a:br>
            <a:r>
              <a:rPr lang="fa-IR" sz="2000" dirty="0" smtClean="0">
                <a:solidFill>
                  <a:schemeClr val="tx1">
                    <a:lumMod val="95000"/>
                    <a:lumOff val="5000"/>
                  </a:schemeClr>
                </a:solidFill>
                <a:latin typeface="+mn-lt"/>
                <a:ea typeface="+mn-ea"/>
                <a:cs typeface="B Koodak" pitchFamily="2" charset="-78"/>
              </a:rPr>
              <a:t> با زور و تهدید و یا رشوه نباید او را وادار به تغذیه نمود.</a:t>
            </a:r>
            <a:br>
              <a:rPr lang="fa-IR" sz="2000" dirty="0" smtClean="0">
                <a:solidFill>
                  <a:schemeClr val="tx1">
                    <a:lumMod val="95000"/>
                    <a:lumOff val="5000"/>
                  </a:schemeClr>
                </a:solidFill>
                <a:latin typeface="+mn-lt"/>
                <a:ea typeface="+mn-ea"/>
                <a:cs typeface="B Koodak" pitchFamily="2" charset="-78"/>
              </a:rPr>
            </a:br>
            <a:r>
              <a:rPr lang="fa-IR" sz="2000" dirty="0" smtClean="0">
                <a:solidFill>
                  <a:schemeClr val="tx1">
                    <a:lumMod val="95000"/>
                    <a:lumOff val="5000"/>
                  </a:schemeClr>
                </a:solidFill>
                <a:latin typeface="+mn-lt"/>
                <a:ea typeface="+mn-ea"/>
                <a:cs typeface="B Koodak" pitchFamily="2" charset="-78"/>
              </a:rPr>
              <a:t> اگر به هر علتی از خوردن یک وعده غذا خودداری کرد باید بدون هیچ گونه نگرانی و اضطراب از آن وعده صرف نظر نمود مطمئناً در وعده های دیگر جبران خواهد کرد.</a:t>
            </a:r>
            <a:r>
              <a:rPr lang="en-US" sz="1800" dirty="0" smtClean="0">
                <a:solidFill>
                  <a:schemeClr val="tx1">
                    <a:lumMod val="95000"/>
                    <a:lumOff val="5000"/>
                  </a:schemeClr>
                </a:solidFill>
                <a:latin typeface="+mn-lt"/>
                <a:ea typeface="+mn-ea"/>
                <a:cs typeface="B Koodak" pitchFamily="2" charset="-78"/>
              </a:rPr>
              <a:t/>
            </a:r>
            <a:br>
              <a:rPr lang="en-US" sz="1800" dirty="0" smtClean="0">
                <a:solidFill>
                  <a:schemeClr val="tx1">
                    <a:lumMod val="95000"/>
                    <a:lumOff val="5000"/>
                  </a:schemeClr>
                </a:solidFill>
                <a:latin typeface="+mn-lt"/>
                <a:ea typeface="+mn-ea"/>
                <a:cs typeface="B Koodak" pitchFamily="2" charset="-78"/>
              </a:rPr>
            </a:br>
            <a:endParaRPr lang="fa-IR" sz="1800" dirty="0">
              <a:solidFill>
                <a:schemeClr val="tx1">
                  <a:lumMod val="95000"/>
                  <a:lumOff val="5000"/>
                </a:schemeClr>
              </a:solidFill>
              <a:latin typeface="+mn-lt"/>
              <a:ea typeface="+mn-ea"/>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1371600"/>
            <a:ext cx="6172200" cy="3962400"/>
          </a:xfrm>
        </p:spPr>
        <p:txBody>
          <a:bodyPr>
            <a:noAutofit/>
          </a:bodyPr>
          <a:lstStyle/>
          <a:p>
            <a:pPr algn="r"/>
            <a:r>
              <a:rPr lang="fa-IR" sz="2000" dirty="0" smtClean="0">
                <a:solidFill>
                  <a:schemeClr val="tx1">
                    <a:lumMod val="95000"/>
                    <a:lumOff val="5000"/>
                  </a:schemeClr>
                </a:solidFill>
                <a:latin typeface="+mn-lt"/>
                <a:ea typeface="+mn-ea"/>
                <a:cs typeface="B Koodak" pitchFamily="2" charset="-78"/>
              </a:rPr>
              <a:t>در تمام گروههای سنی توصیه اینست به محض اینکه کودک گرسنه شد به گرسنگی او جواب داده شود.</a:t>
            </a:r>
            <a:br>
              <a:rPr lang="fa-IR" sz="2000" dirty="0" smtClean="0">
                <a:solidFill>
                  <a:schemeClr val="tx1">
                    <a:lumMod val="95000"/>
                    <a:lumOff val="5000"/>
                  </a:schemeClr>
                </a:solidFill>
                <a:latin typeface="+mn-lt"/>
                <a:ea typeface="+mn-ea"/>
                <a:cs typeface="B Koodak" pitchFamily="2" charset="-78"/>
              </a:rPr>
            </a:br>
            <a:r>
              <a:rPr lang="fa-IR" sz="2000" dirty="0" smtClean="0">
                <a:solidFill>
                  <a:schemeClr val="tx1">
                    <a:lumMod val="95000"/>
                    <a:lumOff val="5000"/>
                  </a:schemeClr>
                </a:solidFill>
                <a:latin typeface="+mn-lt"/>
                <a:ea typeface="+mn-ea"/>
                <a:cs typeface="B Koodak" pitchFamily="2" charset="-78"/>
              </a:rPr>
              <a:t> </a:t>
            </a:r>
            <a:br>
              <a:rPr lang="fa-IR" sz="2000" dirty="0" smtClean="0">
                <a:solidFill>
                  <a:schemeClr val="tx1">
                    <a:lumMod val="95000"/>
                    <a:lumOff val="5000"/>
                  </a:schemeClr>
                </a:solidFill>
                <a:latin typeface="+mn-lt"/>
                <a:ea typeface="+mn-ea"/>
                <a:cs typeface="B Koodak" pitchFamily="2" charset="-78"/>
              </a:rPr>
            </a:br>
            <a:r>
              <a:rPr lang="fa-IR" sz="2000" dirty="0" smtClean="0">
                <a:solidFill>
                  <a:schemeClr val="tx1">
                    <a:lumMod val="95000"/>
                    <a:lumOff val="5000"/>
                  </a:schemeClr>
                </a:solidFill>
                <a:latin typeface="+mn-lt"/>
                <a:ea typeface="+mn-ea"/>
                <a:cs typeface="B Koodak" pitchFamily="2" charset="-78"/>
              </a:rPr>
              <a:t>اگر هیجان زده و خسته است اول او را آرام کنید و بعد به او غذا بدهید ولی نباید غذا را آنقدر به تأخیر نیندازید که کودک بخواب رودو از غذا محروم شود.</a:t>
            </a:r>
            <a:br>
              <a:rPr lang="fa-IR" sz="2000" dirty="0" smtClean="0">
                <a:solidFill>
                  <a:schemeClr val="tx1">
                    <a:lumMod val="95000"/>
                    <a:lumOff val="5000"/>
                  </a:schemeClr>
                </a:solidFill>
                <a:latin typeface="+mn-lt"/>
                <a:ea typeface="+mn-ea"/>
                <a:cs typeface="B Koodak" pitchFamily="2" charset="-78"/>
              </a:rPr>
            </a:br>
            <a:r>
              <a:rPr lang="fa-IR" sz="2000" dirty="0" smtClean="0">
                <a:solidFill>
                  <a:schemeClr val="tx1">
                    <a:lumMod val="95000"/>
                    <a:lumOff val="5000"/>
                  </a:schemeClr>
                </a:solidFill>
                <a:latin typeface="+mn-lt"/>
                <a:ea typeface="+mn-ea"/>
                <a:cs typeface="B Koodak" pitchFamily="2" charset="-78"/>
              </a:rPr>
              <a:t> </a:t>
            </a:r>
            <a:br>
              <a:rPr lang="fa-IR" sz="2000" dirty="0" smtClean="0">
                <a:solidFill>
                  <a:schemeClr val="tx1">
                    <a:lumMod val="95000"/>
                    <a:lumOff val="5000"/>
                  </a:schemeClr>
                </a:solidFill>
                <a:latin typeface="+mn-lt"/>
                <a:ea typeface="+mn-ea"/>
                <a:cs typeface="B Koodak" pitchFamily="2" charset="-78"/>
              </a:rPr>
            </a:br>
            <a:r>
              <a:rPr lang="fa-IR" sz="2000" dirty="0" smtClean="0">
                <a:solidFill>
                  <a:schemeClr val="tx1">
                    <a:lumMod val="95000"/>
                    <a:lumOff val="5000"/>
                  </a:schemeClr>
                </a:solidFill>
                <a:latin typeface="+mn-lt"/>
                <a:ea typeface="+mn-ea"/>
                <a:cs typeface="B Koodak" pitchFamily="2" charset="-78"/>
              </a:rPr>
              <a:t>اگر در انداختن سفره و آماده کردن غذا خطری وجود ندارد اشکالی ندارد که کودک هم سهیم شود و این کارها باعث افزایش علاقه به خوردن می شود. </a:t>
            </a:r>
            <a:r>
              <a:rPr lang="en-US" sz="2000" dirty="0" smtClean="0">
                <a:solidFill>
                  <a:schemeClr val="tx1">
                    <a:lumMod val="95000"/>
                    <a:lumOff val="5000"/>
                  </a:schemeClr>
                </a:solidFill>
                <a:latin typeface="+mn-lt"/>
                <a:ea typeface="+mn-ea"/>
                <a:cs typeface="B Koodak" pitchFamily="2" charset="-78"/>
              </a:rPr>
              <a:t/>
            </a:r>
            <a:br>
              <a:rPr lang="en-US" sz="2000" dirty="0" smtClean="0">
                <a:solidFill>
                  <a:schemeClr val="tx1">
                    <a:lumMod val="95000"/>
                    <a:lumOff val="5000"/>
                  </a:schemeClr>
                </a:solidFill>
                <a:latin typeface="+mn-lt"/>
                <a:ea typeface="+mn-ea"/>
                <a:cs typeface="B Koodak" pitchFamily="2" charset="-78"/>
              </a:rPr>
            </a:br>
            <a:endParaRPr lang="fa-IR" sz="2000" dirty="0">
              <a:solidFill>
                <a:schemeClr val="tx1">
                  <a:lumMod val="95000"/>
                  <a:lumOff val="5000"/>
                </a:schemeClr>
              </a:solidFill>
              <a:latin typeface="+mn-lt"/>
              <a:ea typeface="+mn-ea"/>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1752600"/>
            <a:ext cx="6172200" cy="1752600"/>
          </a:xfrm>
        </p:spPr>
        <p:txBody>
          <a:bodyPr>
            <a:normAutofit/>
          </a:bodyPr>
          <a:lstStyle/>
          <a:p>
            <a:pPr algn="r"/>
            <a:r>
              <a:rPr lang="fa-IR" sz="2400" dirty="0" smtClean="0">
                <a:solidFill>
                  <a:schemeClr val="tx1"/>
                </a:solidFill>
                <a:cs typeface="B Koodak" pitchFamily="2" charset="-78"/>
              </a:rPr>
              <a:t>وسایلی که جهت تغذیه کودک بکار می رود باید اختصاصی ، جذاب و از جنس مقاوم باشد.</a:t>
            </a:r>
            <a:endParaRPr lang="fa-IR" sz="2400" dirty="0">
              <a:solidFill>
                <a:schemeClr val="tx1"/>
              </a:solidFill>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1600200"/>
            <a:ext cx="6477000" cy="3418362"/>
          </a:xfrm>
        </p:spPr>
        <p:txBody>
          <a:bodyPr>
            <a:normAutofit fontScale="90000"/>
          </a:bodyPr>
          <a:lstStyle/>
          <a:p>
            <a:pPr algn="r">
              <a:lnSpc>
                <a:spcPct val="150000"/>
              </a:lnSpc>
            </a:pPr>
            <a:r>
              <a:rPr lang="fa-IR" dirty="0" smtClean="0">
                <a:solidFill>
                  <a:schemeClr val="tx1"/>
                </a:solidFill>
                <a:cs typeface="B Koodak" pitchFamily="2" charset="-78"/>
              </a:rPr>
              <a:t>اگر کودک غذایی را دوست نداشت نباید فوراً آن را از برنامه غذایی او حذف کرد بلکه می توان با تغییراتی در آن، در فرصتی دیگر و یک بار امتحان نمود.</a:t>
            </a:r>
            <a:r>
              <a:rPr lang="en-US" dirty="0" smtClean="0">
                <a:solidFill>
                  <a:schemeClr val="tx1"/>
                </a:solidFill>
                <a:cs typeface="B Koodak" pitchFamily="2" charset="-78"/>
              </a:rPr>
              <a:t/>
            </a:r>
            <a:br>
              <a:rPr lang="en-US" dirty="0" smtClean="0">
                <a:solidFill>
                  <a:schemeClr val="tx1"/>
                </a:solidFill>
                <a:cs typeface="B Koodak" pitchFamily="2" charset="-78"/>
              </a:rPr>
            </a:br>
            <a:endParaRPr lang="fa-IR" dirty="0">
              <a:solidFill>
                <a:schemeClr val="tx1"/>
              </a:solidFill>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5000" y="1295400"/>
            <a:ext cx="6553200" cy="3723162"/>
          </a:xfrm>
        </p:spPr>
        <p:txBody>
          <a:bodyPr>
            <a:normAutofit fontScale="90000"/>
          </a:bodyPr>
          <a:lstStyle/>
          <a:p>
            <a:pPr algn="r">
              <a:lnSpc>
                <a:spcPct val="150000"/>
              </a:lnSpc>
            </a:pPr>
            <a:r>
              <a:rPr lang="fa-IR" dirty="0" smtClean="0">
                <a:solidFill>
                  <a:schemeClr val="tx1"/>
                </a:solidFill>
                <a:cs typeface="B Koodak" pitchFamily="2" charset="-78"/>
              </a:rPr>
              <a:t>محیط غذا خوردن آرام و شاد باشد . دعوا ، انتقاد و تحقیر نباشد چون باعث کاهش اشتها و اشکالات رفتاری می شود.</a:t>
            </a:r>
            <a:br>
              <a:rPr lang="fa-IR" dirty="0" smtClean="0">
                <a:solidFill>
                  <a:schemeClr val="tx1"/>
                </a:solidFill>
                <a:cs typeface="B Koodak" pitchFamily="2" charset="-78"/>
              </a:rPr>
            </a:br>
            <a:r>
              <a:rPr lang="fa-IR" dirty="0" smtClean="0">
                <a:solidFill>
                  <a:schemeClr val="tx1"/>
                </a:solidFill>
                <a:cs typeface="B Koodak" pitchFamily="2" charset="-78"/>
              </a:rPr>
              <a:t>هیچ موقع وعده غذایی را به صحنه جنگ تبدیل نکنید که بخواهید به زور به خورد کودک بدهید</a:t>
            </a:r>
            <a:r>
              <a:rPr lang="fa-IR" dirty="0" smtClean="0">
                <a:solidFill>
                  <a:schemeClr val="bg2"/>
                </a:solidFill>
                <a:cs typeface="B Homa" pitchFamily="2" charset="-78"/>
              </a:rPr>
              <a:t/>
            </a:r>
            <a:br>
              <a:rPr lang="fa-IR" dirty="0" smtClean="0">
                <a:solidFill>
                  <a:schemeClr val="bg2"/>
                </a:solidFill>
                <a:cs typeface="B Homa" pitchFamily="2" charset="-78"/>
              </a:rPr>
            </a:br>
            <a:endParaRPr lang="fa-IR" dirty="0"/>
          </a:p>
        </p:txBody>
      </p:sp>
    </p:spTree>
  </p:cSld>
  <p:clrMapOvr>
    <a:masterClrMapping/>
  </p:clrMapOvr>
  <p:transition spd="med">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685800"/>
            <a:ext cx="6172200" cy="4648200"/>
          </a:xfrm>
        </p:spPr>
        <p:txBody>
          <a:bodyPr>
            <a:normAutofit fontScale="90000"/>
          </a:bodyPr>
          <a:lstStyle/>
          <a:p>
            <a:pPr algn="r">
              <a:lnSpc>
                <a:spcPct val="150000"/>
              </a:lnSpc>
            </a:pPr>
            <a:r>
              <a:rPr lang="fa-IR" dirty="0" smtClean="0">
                <a:solidFill>
                  <a:schemeClr val="tx1"/>
                </a:solidFill>
                <a:cs typeface="B Koodak" pitchFamily="2" charset="-78"/>
              </a:rPr>
              <a:t>از غذا هیچ گاه بعنوان تشویق یا تنبیه استفاده نکنید. </a:t>
            </a:r>
            <a:br>
              <a:rPr lang="fa-IR" dirty="0" smtClean="0">
                <a:solidFill>
                  <a:schemeClr val="tx1"/>
                </a:solidFill>
                <a:cs typeface="B Koodak" pitchFamily="2" charset="-78"/>
              </a:rPr>
            </a:br>
            <a:r>
              <a:rPr lang="fa-IR" dirty="0" smtClean="0">
                <a:solidFill>
                  <a:schemeClr val="tx1"/>
                </a:solidFill>
                <a:cs typeface="B Koodak" pitchFamily="2" charset="-78"/>
              </a:rPr>
              <a:t>مثلاً هرگز نگویید : </a:t>
            </a:r>
            <a:br>
              <a:rPr lang="fa-IR" dirty="0" smtClean="0">
                <a:solidFill>
                  <a:schemeClr val="tx1"/>
                </a:solidFill>
                <a:cs typeface="B Koodak" pitchFamily="2" charset="-78"/>
              </a:rPr>
            </a:br>
            <a:r>
              <a:rPr lang="fa-IR" dirty="0" smtClean="0">
                <a:solidFill>
                  <a:schemeClr val="tx1"/>
                </a:solidFill>
                <a:cs typeface="B Koodak" pitchFamily="2" charset="-78"/>
              </a:rPr>
              <a:t>اگر این غذا را بخوری بستنی یا شیرینی میدهم</a:t>
            </a:r>
            <a:br>
              <a:rPr lang="fa-IR" dirty="0" smtClean="0">
                <a:solidFill>
                  <a:schemeClr val="tx1"/>
                </a:solidFill>
                <a:cs typeface="B Koodak" pitchFamily="2" charset="-78"/>
              </a:rPr>
            </a:br>
            <a:r>
              <a:rPr lang="fa-IR" dirty="0" smtClean="0">
                <a:solidFill>
                  <a:schemeClr val="tx1"/>
                </a:solidFill>
                <a:cs typeface="B Koodak" pitchFamily="2" charset="-78"/>
              </a:rPr>
              <a:t>اگر شام نخوری نمی توانی تلویزیون تماشا کنی</a:t>
            </a:r>
            <a:br>
              <a:rPr lang="fa-IR" dirty="0" smtClean="0">
                <a:solidFill>
                  <a:schemeClr val="tx1"/>
                </a:solidFill>
                <a:cs typeface="B Koodak" pitchFamily="2" charset="-78"/>
              </a:rPr>
            </a:br>
            <a:r>
              <a:rPr lang="fa-IR" dirty="0" smtClean="0">
                <a:solidFill>
                  <a:schemeClr val="tx1"/>
                </a:solidFill>
                <a:cs typeface="B Koodak" pitchFamily="2" charset="-78"/>
              </a:rPr>
              <a:t>اگر بشقابت را تمام نکنی از دسر خبری نیست</a:t>
            </a:r>
            <a:br>
              <a:rPr lang="fa-IR" dirty="0" smtClean="0">
                <a:solidFill>
                  <a:schemeClr val="tx1"/>
                </a:solidFill>
                <a:cs typeface="B Koodak" pitchFamily="2" charset="-78"/>
              </a:rPr>
            </a:br>
            <a:r>
              <a:rPr lang="fa-IR" dirty="0" smtClean="0">
                <a:solidFill>
                  <a:schemeClr val="tx1"/>
                </a:solidFill>
                <a:cs typeface="B Koodak" pitchFamily="2" charset="-78"/>
              </a:rPr>
              <a:t>اگر ریخت و پاش کنی غذا بی غذا</a:t>
            </a:r>
            <a:r>
              <a:rPr lang="fa-IR" dirty="0" smtClean="0">
                <a:solidFill>
                  <a:srgbClr val="0066FF"/>
                </a:solidFill>
                <a:cs typeface="B Homa" pitchFamily="2" charset="-78"/>
              </a:rPr>
              <a:t/>
            </a:r>
            <a:br>
              <a:rPr lang="fa-IR" dirty="0" smtClean="0">
                <a:solidFill>
                  <a:srgbClr val="0066FF"/>
                </a:solidFill>
                <a:cs typeface="B Homa" pitchFamily="2" charset="-78"/>
              </a:rPr>
            </a:br>
            <a:endParaRPr lang="fa-IR" dirty="0"/>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762000"/>
            <a:ext cx="6172200" cy="685800"/>
          </a:xfrm>
        </p:spPr>
        <p:txBody>
          <a:bodyPr>
            <a:normAutofit/>
          </a:bodyPr>
          <a:lstStyle/>
          <a:p>
            <a:pPr algn="ctr"/>
            <a:r>
              <a:rPr lang="fa-IR" sz="2800" dirty="0" smtClean="0">
                <a:solidFill>
                  <a:schemeClr val="accent6">
                    <a:lumMod val="60000"/>
                    <a:lumOff val="40000"/>
                  </a:schemeClr>
                </a:solidFill>
                <a:cs typeface="B Titr" pitchFamily="2" charset="-78"/>
              </a:rPr>
              <a:t>ارزیابی تغذیه با شیر مادر </a:t>
            </a:r>
            <a:endParaRPr lang="fa-IR" sz="2800" dirty="0">
              <a:solidFill>
                <a:schemeClr val="accent6">
                  <a:lumMod val="60000"/>
                  <a:lumOff val="40000"/>
                </a:schemeClr>
              </a:solidFill>
              <a:cs typeface="B Titr" pitchFamily="2" charset="-78"/>
            </a:endParaRPr>
          </a:p>
        </p:txBody>
      </p:sp>
      <p:sp>
        <p:nvSpPr>
          <p:cNvPr id="5" name="Subtitle 4"/>
          <p:cNvSpPr>
            <a:spLocks noGrp="1"/>
          </p:cNvSpPr>
          <p:nvPr>
            <p:ph type="subTitle" idx="1"/>
          </p:nvPr>
        </p:nvSpPr>
        <p:spPr>
          <a:xfrm>
            <a:off x="2286000" y="1752600"/>
            <a:ext cx="6172200" cy="4622322"/>
          </a:xfrm>
        </p:spPr>
        <p:txBody>
          <a:bodyPr/>
          <a:lstStyle/>
          <a:p>
            <a:pPr algn="r">
              <a:lnSpc>
                <a:spcPct val="200000"/>
              </a:lnSpc>
            </a:pPr>
            <a:r>
              <a:rPr lang="fa-IR" dirty="0" smtClean="0">
                <a:solidFill>
                  <a:schemeClr val="tx1"/>
                </a:solidFill>
                <a:cs typeface="B Nazanin" pitchFamily="2" charset="-78"/>
              </a:rPr>
              <a:t>اگر کودک  در ساعت گذشته شیر نخورده است از مادر بخواهید اورا شیر بدهد و برای 4 دقیقه اورا مشاهده کنید . در غیر این صورت از مادر بخواهید اگر امکان دارد صبر کند وموقع شیر خوردن کودک را اطلاع دهد و سپس ارزیابی پستان گرفتن و مکیدن صورت گیرد و بر اساس آن مشاوره های لازم صورت پذیرد . </a:t>
            </a:r>
          </a:p>
          <a:p>
            <a:pPr algn="r">
              <a:lnSpc>
                <a:spcPct val="200000"/>
              </a:lnSpc>
            </a:pPr>
            <a:r>
              <a:rPr lang="fa-IR" dirty="0" smtClean="0">
                <a:solidFill>
                  <a:schemeClr val="tx1"/>
                </a:solidFill>
                <a:cs typeface="B Nazanin" pitchFamily="2" charset="-78"/>
              </a:rPr>
              <a:t> </a:t>
            </a:r>
            <a:endParaRPr lang="fa-IR" dirty="0">
              <a:solidFill>
                <a:schemeClr val="tx1"/>
              </a:solidFill>
              <a:cs typeface="B Nazanin" pitchFamily="2" charset="-78"/>
            </a:endParaRPr>
          </a:p>
        </p:txBody>
      </p:sp>
    </p:spTree>
  </p:cSld>
  <p:clrMapOvr>
    <a:masterClrMapping/>
  </p:clrMapOvr>
  <p:transition spd="med">
    <p:newsfla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5000" y="533400"/>
            <a:ext cx="6705600" cy="5257800"/>
          </a:xfrm>
        </p:spPr>
        <p:txBody>
          <a:bodyPr>
            <a:normAutofit/>
          </a:bodyPr>
          <a:lstStyle/>
          <a:p>
            <a:pPr algn="r"/>
            <a:r>
              <a:rPr lang="fa-IR" dirty="0" smtClean="0"/>
              <a:t> </a:t>
            </a:r>
            <a:r>
              <a:rPr lang="fa-IR" dirty="0" smtClean="0">
                <a:solidFill>
                  <a:schemeClr val="tx1"/>
                </a:solidFill>
                <a:cs typeface="B Koodak" pitchFamily="2" charset="-78"/>
              </a:rPr>
              <a:t>به امتناع کودک از غذا خوردن در بعضی از شرایط باید توجه نمود.</a:t>
            </a:r>
            <a:br>
              <a:rPr lang="fa-IR" dirty="0" smtClean="0">
                <a:solidFill>
                  <a:schemeClr val="tx1"/>
                </a:solidFill>
                <a:cs typeface="B Koodak" pitchFamily="2" charset="-78"/>
              </a:rPr>
            </a:br>
            <a:r>
              <a:rPr lang="fa-IR" dirty="0" smtClean="0">
                <a:solidFill>
                  <a:schemeClr val="tx1"/>
                </a:solidFill>
                <a:cs typeface="B Koodak" pitchFamily="2" charset="-78"/>
              </a:rPr>
              <a:t> گاهی </a:t>
            </a:r>
            <a:r>
              <a:rPr lang="fa-IR" dirty="0" smtClean="0">
                <a:solidFill>
                  <a:srgbClr val="FF0000"/>
                </a:solidFill>
                <a:cs typeface="B Koodak" pitchFamily="2" charset="-78"/>
              </a:rPr>
              <a:t>جدایی از مادر</a:t>
            </a:r>
            <a:r>
              <a:rPr lang="fa-IR" dirty="0" smtClean="0">
                <a:solidFill>
                  <a:schemeClr val="tx1"/>
                </a:solidFill>
                <a:cs typeface="B Koodak" pitchFamily="2" charset="-78"/>
              </a:rPr>
              <a:t>، بیماری های عفونی،</a:t>
            </a:r>
            <a:r>
              <a:rPr lang="fa-IR" dirty="0" smtClean="0">
                <a:solidFill>
                  <a:srgbClr val="FF0000"/>
                </a:solidFill>
                <a:cs typeface="B Koodak" pitchFamily="2" charset="-78"/>
              </a:rPr>
              <a:t>کمبود</a:t>
            </a:r>
            <a:r>
              <a:rPr lang="fa-IR" dirty="0" smtClean="0">
                <a:solidFill>
                  <a:schemeClr val="tx1"/>
                </a:solidFill>
                <a:cs typeface="B Koodak" pitchFamily="2" charset="-78"/>
              </a:rPr>
              <a:t> ریز مغذیها ازجمله </a:t>
            </a:r>
            <a:r>
              <a:rPr lang="fa-IR" dirty="0" smtClean="0">
                <a:solidFill>
                  <a:srgbClr val="FF0000"/>
                </a:solidFill>
                <a:cs typeface="B Koodak" pitchFamily="2" charset="-78"/>
              </a:rPr>
              <a:t>آهن و روی </a:t>
            </a:r>
            <a:r>
              <a:rPr lang="fa-IR" dirty="0" smtClean="0">
                <a:solidFill>
                  <a:schemeClr val="tx1"/>
                </a:solidFill>
                <a:cs typeface="B Koodak" pitchFamily="2" charset="-78"/>
              </a:rPr>
              <a:t>، روزهای مخصوص و روحیه متفاوت، شب نخوابیدن، عدم استفاده از آفتاب و هوای سالم و پاک، نداشتن فعالیت، گوشه گیری ، وسواس بیش از اندازه مادران در مورد این که کودکان موقع غذا خوردن باید تمیز بمانند و لباس شان کثیف نشود و . . . می تواند بر علاقه و اشتهای کودک و امتناع او از غذا خوردن مؤثر باشد.</a:t>
            </a:r>
            <a:endParaRPr lang="fa-IR" dirty="0">
              <a:solidFill>
                <a:schemeClr val="tx1"/>
              </a:solidFill>
              <a:cs typeface="B Koodak" pitchFamily="2" charset="-78"/>
            </a:endParaRPr>
          </a:p>
        </p:txBody>
      </p:sp>
    </p:spTree>
  </p:cSld>
  <p:clrMapOvr>
    <a:masterClrMapping/>
  </p:clrMapOvr>
  <p:transition spd="med">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fa-IR" sz="4000" dirty="0" smtClean="0">
                <a:solidFill>
                  <a:srgbClr val="33CC33"/>
                </a:solidFill>
                <a:cs typeface="B Titr" pitchFamily="2" charset="-78"/>
              </a:rPr>
              <a:t>کنترل عمل را در دست داشته باشید</a:t>
            </a:r>
            <a:r>
              <a:rPr lang="fa-IR" dirty="0" smtClean="0">
                <a:solidFill>
                  <a:schemeClr val="tx1"/>
                </a:solidFill>
                <a:cs typeface="B Koodak" pitchFamily="2" charset="-78"/>
              </a:rPr>
              <a:t/>
            </a:r>
            <a:br>
              <a:rPr lang="fa-IR" dirty="0" smtClean="0">
                <a:solidFill>
                  <a:schemeClr val="tx1"/>
                </a:solidFill>
                <a:cs typeface="B Koodak" pitchFamily="2" charset="-78"/>
              </a:rPr>
            </a:br>
            <a:r>
              <a:rPr lang="fa-IR" dirty="0" smtClean="0">
                <a:solidFill>
                  <a:schemeClr val="folHlink"/>
                </a:solidFill>
              </a:rPr>
              <a:t/>
            </a:r>
            <a:br>
              <a:rPr lang="fa-IR" dirty="0" smtClean="0">
                <a:solidFill>
                  <a:schemeClr val="folHlink"/>
                </a:solidFill>
              </a:rPr>
            </a:br>
            <a:r>
              <a:rPr lang="fa-IR" dirty="0" smtClean="0">
                <a:solidFill>
                  <a:schemeClr val="folHlink"/>
                </a:solidFill>
              </a:rPr>
              <a:t/>
            </a:r>
            <a:br>
              <a:rPr lang="fa-IR" dirty="0" smtClean="0">
                <a:solidFill>
                  <a:schemeClr val="folHlink"/>
                </a:solidFill>
              </a:rPr>
            </a:br>
            <a:r>
              <a:rPr lang="fa-IR" sz="4000" dirty="0" smtClean="0">
                <a:solidFill>
                  <a:schemeClr val="accent6">
                    <a:lumMod val="60000"/>
                    <a:lumOff val="40000"/>
                  </a:schemeClr>
                </a:solidFill>
                <a:cs typeface="B Titr" pitchFamily="2" charset="-78"/>
              </a:rPr>
              <a:t/>
            </a:r>
            <a:br>
              <a:rPr lang="fa-IR" sz="4000" dirty="0" smtClean="0">
                <a:solidFill>
                  <a:schemeClr val="accent6">
                    <a:lumMod val="60000"/>
                    <a:lumOff val="40000"/>
                  </a:schemeClr>
                </a:solidFill>
                <a:cs typeface="B Titr" pitchFamily="2" charset="-78"/>
              </a:rPr>
            </a:br>
            <a:r>
              <a:rPr lang="fa-IR" sz="3600" dirty="0" smtClean="0">
                <a:solidFill>
                  <a:schemeClr val="accent6">
                    <a:lumMod val="60000"/>
                    <a:lumOff val="40000"/>
                  </a:schemeClr>
                </a:solidFill>
                <a:cs typeface="B Titr" pitchFamily="2" charset="-78"/>
              </a:rPr>
              <a:t>نه سختگیری بیهوده     نه بی توجه بی توجه ......</a:t>
            </a:r>
            <a:r>
              <a:rPr lang="en-US" sz="2700" dirty="0" smtClean="0">
                <a:solidFill>
                  <a:schemeClr val="accent1">
                    <a:lumMod val="75000"/>
                  </a:schemeClr>
                </a:solidFill>
                <a:cs typeface="B Titr" pitchFamily="2" charset="-78"/>
              </a:rPr>
              <a:t/>
            </a:r>
            <a:br>
              <a:rPr lang="en-US" sz="2700" dirty="0" smtClean="0">
                <a:solidFill>
                  <a:schemeClr val="accent1">
                    <a:lumMod val="75000"/>
                  </a:schemeClr>
                </a:solidFill>
                <a:cs typeface="B Titr" pitchFamily="2" charset="-78"/>
              </a:rPr>
            </a:br>
            <a:endParaRPr lang="fa-IR" dirty="0">
              <a:solidFill>
                <a:schemeClr val="accent1">
                  <a:lumMod val="75000"/>
                </a:schemeClr>
              </a:solidFill>
              <a:cs typeface="B Titr" pitchFamily="2" charset="-78"/>
            </a:endParaRPr>
          </a:p>
        </p:txBody>
      </p:sp>
    </p:spTree>
  </p:cSld>
  <p:clrMapOvr>
    <a:masterClrMapping/>
  </p:clrMapOvr>
  <p:transition spd="med">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E:\ARAB AMERI\ziba\photo\LOVE\2.bmp"/>
          <p:cNvPicPr>
            <a:picLocks noGrp="1" noChangeAspect="1" noChangeArrowheads="1"/>
          </p:cNvPicPr>
          <p:nvPr>
            <p:ph sz="quarter" idx="1"/>
          </p:nvPr>
        </p:nvPicPr>
        <p:blipFill>
          <a:blip r:embed="rId2"/>
          <a:srcRect/>
          <a:stretch>
            <a:fillRect/>
          </a:stretch>
        </p:blipFill>
        <p:spPr bwMode="auto">
          <a:xfrm>
            <a:off x="0" y="304800"/>
            <a:ext cx="9144000" cy="6169025"/>
          </a:xfrm>
          <a:prstGeom prst="rect">
            <a:avLst/>
          </a:prstGeom>
          <a:noFill/>
        </p:spPr>
      </p:pic>
      <p:sp>
        <p:nvSpPr>
          <p:cNvPr id="5" name="Rectangle 4"/>
          <p:cNvSpPr/>
          <p:nvPr/>
        </p:nvSpPr>
        <p:spPr>
          <a:xfrm>
            <a:off x="1676400" y="304800"/>
            <a:ext cx="5486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dirty="0" smtClean="0">
                <a:ln w="11430"/>
                <a:solidFill>
                  <a:srgbClr val="FFFF00"/>
                </a:solidFill>
                <a:effectLst>
                  <a:outerShdw blurRad="50800" dist="39000" dir="5460000" algn="tl">
                    <a:srgbClr val="000000">
                      <a:alpha val="38000"/>
                    </a:srgbClr>
                  </a:outerShdw>
                </a:effectLst>
                <a:cs typeface="B Morvarid" pitchFamily="2" charset="-78"/>
              </a:rPr>
              <a:t>خسته نباشید </a:t>
            </a:r>
            <a:endParaRPr lang="en-US" sz="5400" b="1" cap="none" spc="0" dirty="0">
              <a:ln w="11430"/>
              <a:solidFill>
                <a:srgbClr val="FFFF00"/>
              </a:solidFill>
              <a:effectLst>
                <a:outerShdw blurRad="50800" dist="39000" dir="5460000" algn="tl">
                  <a:srgbClr val="000000">
                    <a:alpha val="38000"/>
                  </a:srgbClr>
                </a:outerShdw>
              </a:effectLst>
              <a:cs typeface="B Morvarid" pitchFamily="2" charset="-78"/>
            </a:endParaRPr>
          </a:p>
        </p:txBody>
      </p:sp>
    </p:spTree>
  </p:cSld>
  <p:clrMapOvr>
    <a:masterClrMapping/>
  </p:clrMapOvr>
  <p:transition spd="med">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914400"/>
            <a:ext cx="6172200" cy="685800"/>
          </a:xfrm>
        </p:spPr>
        <p:txBody>
          <a:bodyPr/>
          <a:lstStyle/>
          <a:p>
            <a:pPr algn="ctr"/>
            <a:r>
              <a:rPr lang="fa-IR" dirty="0" smtClean="0">
                <a:solidFill>
                  <a:schemeClr val="accent6">
                    <a:lumMod val="60000"/>
                    <a:lumOff val="40000"/>
                  </a:schemeClr>
                </a:solidFill>
                <a:cs typeface="B Titr" pitchFamily="2" charset="-78"/>
              </a:rPr>
              <a:t>شروع و نحوه تغذیه تکمیلی </a:t>
            </a:r>
            <a:endParaRPr lang="fa-IR" dirty="0">
              <a:solidFill>
                <a:schemeClr val="accent6">
                  <a:lumMod val="60000"/>
                  <a:lumOff val="40000"/>
                </a:schemeClr>
              </a:solidFill>
              <a:cs typeface="B Titr" pitchFamily="2" charset="-78"/>
            </a:endParaRPr>
          </a:p>
        </p:txBody>
      </p:sp>
      <p:sp>
        <p:nvSpPr>
          <p:cNvPr id="3" name="Content Placeholder 2"/>
          <p:cNvSpPr>
            <a:spLocks noGrp="1"/>
          </p:cNvSpPr>
          <p:nvPr>
            <p:ph type="subTitle" idx="1"/>
          </p:nvPr>
        </p:nvSpPr>
        <p:spPr>
          <a:xfrm>
            <a:off x="2286000" y="1752600"/>
            <a:ext cx="6172200" cy="4622322"/>
          </a:xfrm>
        </p:spPr>
        <p:txBody>
          <a:bodyPr>
            <a:normAutofit/>
          </a:bodyPr>
          <a:lstStyle/>
          <a:p>
            <a:pPr algn="r" rtl="1">
              <a:lnSpc>
                <a:spcPct val="200000"/>
              </a:lnSpc>
            </a:pPr>
            <a:r>
              <a:rPr lang="fa-IR" sz="2000" b="1" dirty="0" smtClean="0">
                <a:solidFill>
                  <a:schemeClr val="accent1">
                    <a:lumMod val="75000"/>
                  </a:schemeClr>
                </a:solidFill>
                <a:cs typeface="B Titr" pitchFamily="2" charset="-78"/>
              </a:rPr>
              <a:t>استفاده از غلات مثل برنج : </a:t>
            </a:r>
            <a:r>
              <a:rPr lang="fa-IR" b="1" dirty="0" smtClean="0">
                <a:solidFill>
                  <a:schemeClr val="accent1">
                    <a:lumMod val="75000"/>
                  </a:schemeClr>
                </a:solidFill>
              </a:rPr>
              <a:t> </a:t>
            </a:r>
            <a:r>
              <a:rPr lang="fa-IR" dirty="0" smtClean="0">
                <a:solidFill>
                  <a:schemeClr val="tx1"/>
                </a:solidFill>
                <a:cs typeface="B Nazanin" pitchFamily="2" charset="-78"/>
              </a:rPr>
              <a:t>فـرنـي</a:t>
            </a:r>
            <a:r>
              <a:rPr lang="fa-IR" b="1" dirty="0" smtClean="0">
                <a:solidFill>
                  <a:schemeClr val="tx1"/>
                </a:solidFill>
                <a:cs typeface="B Nazanin" pitchFamily="2" charset="-78"/>
              </a:rPr>
              <a:t> بهترين </a:t>
            </a:r>
            <a:r>
              <a:rPr lang="fa-IR" dirty="0" smtClean="0">
                <a:solidFill>
                  <a:schemeClr val="tx1"/>
                </a:solidFill>
                <a:cs typeface="B Nazanin" pitchFamily="2" charset="-78"/>
              </a:rPr>
              <a:t>غذا برای شروع تغذیه تکمیلی است چون هضم آن آسان است. </a:t>
            </a:r>
            <a:r>
              <a:rPr lang="fa-IR" b="1" dirty="0" smtClean="0">
                <a:solidFill>
                  <a:schemeClr val="tx1"/>
                </a:solidFill>
                <a:cs typeface="B Nazanin" pitchFamily="2" charset="-78"/>
              </a:rPr>
              <a:t> كه مي‌توان يك بار در روز 3-1 قاشق مربا خوري  شروع و به تدريج بر مقدار آن افزود. </a:t>
            </a:r>
          </a:p>
          <a:p>
            <a:pPr marL="342900" lvl="4" indent="-342900" algn="r">
              <a:lnSpc>
                <a:spcPct val="200000"/>
              </a:lnSpc>
              <a:buFont typeface="Arial" pitchFamily="34" charset="0"/>
              <a:buChar char="•"/>
            </a:pPr>
            <a:r>
              <a:rPr lang="fa-IR" sz="2000" b="1" dirty="0" smtClean="0">
                <a:solidFill>
                  <a:schemeClr val="accent1">
                    <a:lumMod val="75000"/>
                  </a:schemeClr>
                </a:solidFill>
                <a:cs typeface="B Titr" pitchFamily="2" charset="-78"/>
              </a:rPr>
              <a:t>هفته دوم :  </a:t>
            </a:r>
            <a:r>
              <a:rPr lang="en-US" dirty="0" smtClean="0"/>
              <a:t/>
            </a:r>
            <a:br>
              <a:rPr lang="en-US" dirty="0" smtClean="0"/>
            </a:br>
            <a:r>
              <a:rPr lang="fa-IR" sz="1800" b="1" dirty="0" smtClean="0">
                <a:cs typeface="B Nazanin" pitchFamily="2" charset="-78"/>
              </a:rPr>
              <a:t>شير برنج و حريره بادام نیز از مقدار کم ویک وعده در روز شروع شود. بسته به میل کودک این غذاها تا یکسالگی و بیشتر نیز قابل استفاده هستند. </a:t>
            </a:r>
            <a:endParaRPr lang="en-US" sz="1800" b="1" dirty="0" smtClean="0">
              <a:cs typeface="B Nazanin" pitchFamily="2" charset="-78"/>
            </a:endParaRPr>
          </a:p>
          <a:p>
            <a:pPr algn="r">
              <a:lnSpc>
                <a:spcPct val="200000"/>
              </a:lnSpc>
            </a:pPr>
            <a:endParaRPr lang="fa-IR" dirty="0"/>
          </a:p>
        </p:txBody>
      </p:sp>
    </p:spTree>
  </p:cSld>
  <p:clrMapOvr>
    <a:masterClrMapping/>
  </p:clrMapOvr>
  <p:transition spd="med">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838200"/>
            <a:ext cx="6324600" cy="4724400"/>
          </a:xfrm>
        </p:spPr>
        <p:txBody>
          <a:bodyPr>
            <a:normAutofit/>
          </a:bodyPr>
          <a:lstStyle/>
          <a:p>
            <a:pPr algn="r">
              <a:lnSpc>
                <a:spcPct val="150000"/>
              </a:lnSpc>
            </a:pPr>
            <a:r>
              <a:rPr lang="fa-IR" dirty="0" smtClean="0">
                <a:solidFill>
                  <a:schemeClr val="accent1">
                    <a:lumMod val="75000"/>
                  </a:schemeClr>
                </a:solidFill>
                <a:cs typeface="B Titr" pitchFamily="2" charset="-78"/>
              </a:rPr>
              <a:t>هفته سوم : </a:t>
            </a:r>
            <a:br>
              <a:rPr lang="fa-IR" dirty="0" smtClean="0">
                <a:solidFill>
                  <a:schemeClr val="accent1">
                    <a:lumMod val="75000"/>
                  </a:schemeClr>
                </a:solidFill>
                <a:cs typeface="B Titr" pitchFamily="2" charset="-78"/>
              </a:rPr>
            </a:br>
            <a:r>
              <a:rPr lang="fa-IR" dirty="0" smtClean="0">
                <a:solidFill>
                  <a:schemeClr val="accent1">
                    <a:lumMod val="75000"/>
                  </a:schemeClr>
                </a:solidFill>
                <a:cs typeface="B Titr" pitchFamily="2" charset="-78"/>
              </a:rPr>
              <a:t>پوره سبزیجات  </a:t>
            </a:r>
            <a:r>
              <a:rPr lang="fa-IR" dirty="0" smtClean="0">
                <a:solidFill>
                  <a:schemeClr val="tx1"/>
                </a:solidFill>
                <a:cs typeface="B Nazanin" pitchFamily="2" charset="-78"/>
              </a:rPr>
              <a:t>از قبیل سیب زمینی ، هویج ، جعفری ، گشنیز ، کدو سبز و...همراه با كمي روغن يا كره </a:t>
            </a:r>
            <a:r>
              <a:rPr lang="en-US" dirty="0" smtClean="0">
                <a:solidFill>
                  <a:schemeClr val="tx1"/>
                </a:solidFill>
                <a:cs typeface="B Nazanin" pitchFamily="2" charset="-78"/>
              </a:rPr>
              <a:t/>
            </a:r>
            <a:br>
              <a:rPr lang="en-US" dirty="0" smtClean="0">
                <a:solidFill>
                  <a:schemeClr val="tx1"/>
                </a:solidFill>
                <a:cs typeface="B Nazanin" pitchFamily="2" charset="-78"/>
              </a:rPr>
            </a:br>
            <a:r>
              <a:rPr lang="en-US" dirty="0" smtClean="0">
                <a:solidFill>
                  <a:schemeClr val="tx1"/>
                </a:solidFill>
                <a:cs typeface="B Nazanin" pitchFamily="2" charset="-78"/>
              </a:rPr>
              <a:t>  </a:t>
            </a:r>
            <a:r>
              <a:rPr lang="fa-IR" dirty="0" smtClean="0">
                <a:solidFill>
                  <a:schemeClr val="tx1"/>
                </a:solidFill>
                <a:cs typeface="B Nazanin" pitchFamily="2" charset="-78"/>
              </a:rPr>
              <a:t>(بهتر است در سال اول اسفناج  به كودك داده نـشود). </a:t>
            </a:r>
            <a:endParaRPr lang="fa-IR"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990600"/>
            <a:ext cx="6172200" cy="5384322"/>
          </a:xfrm>
        </p:spPr>
        <p:txBody>
          <a:bodyPr>
            <a:normAutofit/>
          </a:bodyPr>
          <a:lstStyle/>
          <a:p>
            <a:pPr algn="r" rtl="1">
              <a:buFont typeface="Wingdings" pitchFamily="2" charset="2"/>
              <a:buNone/>
            </a:pPr>
            <a:r>
              <a:rPr lang="fa-IR" sz="2400" b="1" dirty="0" smtClean="0">
                <a:solidFill>
                  <a:schemeClr val="accent1">
                    <a:lumMod val="75000"/>
                  </a:schemeClr>
                </a:solidFill>
                <a:cs typeface="B Titr" pitchFamily="2" charset="-78"/>
              </a:rPr>
              <a:t>هفته چهارم </a:t>
            </a:r>
          </a:p>
          <a:p>
            <a:pPr algn="r" rtl="1">
              <a:lnSpc>
                <a:spcPct val="150000"/>
              </a:lnSpc>
              <a:buFont typeface="Wingdings" pitchFamily="2" charset="2"/>
              <a:buNone/>
            </a:pPr>
            <a:r>
              <a:rPr lang="fa-IR" sz="2000" b="1" dirty="0" smtClean="0">
                <a:solidFill>
                  <a:schemeClr val="tx1"/>
                </a:solidFill>
                <a:cs typeface="B Nazanin" pitchFamily="2" charset="-78"/>
              </a:rPr>
              <a:t>تهيه سوپ از مخلوط سبزيجات و برنج ، می توان مقدار کمی گوشت به غذای کودک اضافه کرد. </a:t>
            </a:r>
          </a:p>
          <a:p>
            <a:pPr algn="r" rtl="1">
              <a:buFont typeface="Wingdings" pitchFamily="2" charset="2"/>
              <a:buNone/>
            </a:pPr>
            <a:endParaRPr lang="en-US" b="1" dirty="0" smtClean="0">
              <a:cs typeface="B Traffic" pitchFamily="2" charset="-78"/>
            </a:endParaRPr>
          </a:p>
          <a:p>
            <a:pPr algn="r"/>
            <a:r>
              <a:rPr lang="fa-IR" sz="2400" dirty="0" smtClean="0">
                <a:solidFill>
                  <a:schemeClr val="accent1">
                    <a:lumMod val="75000"/>
                  </a:schemeClr>
                </a:solidFill>
                <a:cs typeface="B Titr" pitchFamily="2" charset="-78"/>
              </a:rPr>
              <a:t>هفته پنجم </a:t>
            </a:r>
          </a:p>
          <a:p>
            <a:pPr algn="r">
              <a:lnSpc>
                <a:spcPct val="150000"/>
              </a:lnSpc>
            </a:pPr>
            <a:r>
              <a:rPr lang="fa-IR" sz="2000" dirty="0" smtClean="0">
                <a:solidFill>
                  <a:schemeClr val="tx1"/>
                </a:solidFill>
                <a:cs typeface="B Nazanin" pitchFamily="2" charset="-78"/>
              </a:rPr>
              <a:t>زرده تخم مرغ با کمی شیر و روغن مایع علاوه بر سایر غذاها قابل استفاده می باشد. از یک قاش چایخوری شروع و به تدریج اضافه      می شود. ( ظرف یک هفته )  </a:t>
            </a:r>
            <a:endParaRPr lang="en-US" sz="2000" dirty="0" smtClean="0">
              <a:solidFill>
                <a:schemeClr val="tx1"/>
              </a:solidFill>
              <a:cs typeface="B Nazanin" pitchFamily="2" charset="-78"/>
            </a:endParaRPr>
          </a:p>
          <a:p>
            <a:pPr algn="r">
              <a:lnSpc>
                <a:spcPct val="150000"/>
              </a:lnSpc>
            </a:pPr>
            <a:endParaRPr lang="fa-IR" sz="2000" dirty="0" smtClean="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33400"/>
            <a:ext cx="6172200" cy="914400"/>
          </a:xfrm>
        </p:spPr>
        <p:txBody>
          <a:bodyPr/>
          <a:lstStyle/>
          <a:p>
            <a:pPr algn="r"/>
            <a:r>
              <a:rPr lang="fa-IR" dirty="0" smtClean="0">
                <a:solidFill>
                  <a:schemeClr val="accent1">
                    <a:lumMod val="75000"/>
                  </a:schemeClr>
                </a:solidFill>
                <a:cs typeface="B Titr" pitchFamily="2" charset="-78"/>
              </a:rPr>
              <a:t>هفته ششم </a:t>
            </a:r>
            <a:endParaRPr lang="fa-IR"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286000" y="1752600"/>
            <a:ext cx="6172200" cy="4622322"/>
          </a:xfrm>
        </p:spPr>
        <p:txBody>
          <a:bodyPr>
            <a:normAutofit/>
          </a:bodyPr>
          <a:lstStyle/>
          <a:p>
            <a:pPr algn="r">
              <a:lnSpc>
                <a:spcPct val="200000"/>
              </a:lnSpc>
              <a:buClr>
                <a:schemeClr val="accent4">
                  <a:lumMod val="40000"/>
                  <a:lumOff val="60000"/>
                </a:schemeClr>
              </a:buClr>
              <a:buSzPct val="90000"/>
              <a:buFont typeface="Wingdings" pitchFamily="2" charset="2"/>
              <a:buChar char="u"/>
            </a:pPr>
            <a:r>
              <a:rPr lang="fa-IR" sz="2000" b="1" dirty="0" smtClean="0">
                <a:solidFill>
                  <a:schemeClr val="tx1"/>
                </a:solidFill>
                <a:cs typeface="B Nazanin" pitchFamily="2" charset="-78"/>
              </a:rPr>
              <a:t>با افزایش سن سوپ و غذای نرم  باید تبدیل به غذاهای سفت تر شوند تا تکامل عمل جویدن صورت گیرد.  بنابراین </a:t>
            </a:r>
            <a:r>
              <a:rPr lang="fa-IR" sz="2000" dirty="0" smtClean="0">
                <a:solidFill>
                  <a:schemeClr val="tx1"/>
                </a:solidFill>
                <a:cs typeface="B Nazanin" pitchFamily="2" charset="-78"/>
              </a:rPr>
              <a:t>بیسکویت ، نان ، سوپ و حلیم گندم  قابل استفاده هستند . </a:t>
            </a:r>
            <a:endParaRPr lang="fa-IR" sz="2000" b="1" dirty="0" smtClean="0">
              <a:solidFill>
                <a:schemeClr val="tx1"/>
              </a:solidFill>
              <a:cs typeface="B Nazanin" pitchFamily="2" charset="-78"/>
            </a:endParaRPr>
          </a:p>
          <a:p>
            <a:pPr algn="r">
              <a:lnSpc>
                <a:spcPct val="200000"/>
              </a:lnSpc>
              <a:buClr>
                <a:schemeClr val="accent4">
                  <a:lumMod val="40000"/>
                  <a:lumOff val="60000"/>
                </a:schemeClr>
              </a:buClr>
              <a:buSzPct val="90000"/>
              <a:buFont typeface="Wingdings" pitchFamily="2" charset="2"/>
              <a:buChar char="u"/>
            </a:pPr>
            <a:r>
              <a:rPr lang="fa-IR" sz="2000" b="1" dirty="0" smtClean="0">
                <a:solidFill>
                  <a:schemeClr val="tx1"/>
                </a:solidFill>
                <a:cs typeface="B Nazanin" pitchFamily="2" charset="-78"/>
              </a:rPr>
              <a:t>از حدود </a:t>
            </a:r>
            <a:r>
              <a:rPr lang="fa-IR" sz="2000" b="1" dirty="0" smtClean="0">
                <a:solidFill>
                  <a:schemeClr val="accent1">
                    <a:lumMod val="75000"/>
                  </a:schemeClr>
                </a:solidFill>
                <a:cs typeface="B Titr" pitchFamily="2" charset="-78"/>
              </a:rPr>
              <a:t>8 ماهگی </a:t>
            </a:r>
            <a:r>
              <a:rPr lang="fa-IR" sz="2000" b="1" dirty="0" smtClean="0">
                <a:solidFill>
                  <a:schemeClr val="tx1"/>
                </a:solidFill>
                <a:cs typeface="B Nazanin" pitchFamily="2" charset="-78"/>
              </a:rPr>
              <a:t>می توان به غذای شیرخوار ماست اضافه کرد. </a:t>
            </a:r>
          </a:p>
          <a:p>
            <a:pPr algn="r">
              <a:lnSpc>
                <a:spcPct val="200000"/>
              </a:lnSpc>
              <a:buClr>
                <a:schemeClr val="accent4">
                  <a:lumMod val="40000"/>
                  <a:lumOff val="60000"/>
                </a:schemeClr>
              </a:buClr>
              <a:buSzPct val="90000"/>
              <a:buFont typeface="Wingdings" pitchFamily="2" charset="2"/>
              <a:buChar char="u"/>
            </a:pPr>
            <a:r>
              <a:rPr lang="fa-IR" sz="2000" b="1" dirty="0" smtClean="0">
                <a:solidFill>
                  <a:schemeClr val="tx1"/>
                </a:solidFill>
                <a:cs typeface="B Nazanin" pitchFamily="2" charset="-78"/>
              </a:rPr>
              <a:t>شروع حبوبات از سن </a:t>
            </a:r>
            <a:r>
              <a:rPr lang="fa-IR" sz="2000" b="1" dirty="0" smtClean="0">
                <a:solidFill>
                  <a:schemeClr val="accent1">
                    <a:lumMod val="75000"/>
                  </a:schemeClr>
                </a:solidFill>
                <a:cs typeface="B Titr" pitchFamily="2" charset="-78"/>
              </a:rPr>
              <a:t>9 ماهگی </a:t>
            </a:r>
            <a:r>
              <a:rPr lang="fa-IR" sz="2000" b="1" dirty="0" smtClean="0">
                <a:solidFill>
                  <a:schemeClr val="tx1"/>
                </a:solidFill>
                <a:cs typeface="B Nazanin" pitchFamily="2" charset="-78"/>
              </a:rPr>
              <a:t>است . انواع حبوبات خیس خورده و پوست کنده ( کاملاً نرم وپخته) از قبیل عدس ماش و لوبیا و یا جوانه آنها  قابل استفاده هستند.</a:t>
            </a:r>
          </a:p>
          <a:p>
            <a:endParaRPr lang="en-US" b="1" dirty="0" smtClean="0">
              <a:cs typeface="B Traffic" pitchFamily="2" charset="-78"/>
            </a:endParaRPr>
          </a:p>
          <a:p>
            <a:endParaRPr lang="fa-IR" dirty="0"/>
          </a:p>
        </p:txBody>
      </p:sp>
    </p:spTree>
  </p:cSld>
  <p:clrMapOvr>
    <a:masterClrMapping/>
  </p:clrMapOvr>
  <p:transition spd="med">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0" y="1295400"/>
            <a:ext cx="6172200" cy="3962400"/>
          </a:xfrm>
        </p:spPr>
        <p:txBody>
          <a:bodyPr>
            <a:noAutofit/>
          </a:bodyPr>
          <a:lstStyle/>
          <a:p>
            <a:pPr algn="r">
              <a:lnSpc>
                <a:spcPct val="200000"/>
              </a:lnSpc>
            </a:pPr>
            <a:r>
              <a:rPr lang="fa-IR" sz="2000" dirty="0" smtClean="0">
                <a:solidFill>
                  <a:schemeClr val="accent1">
                    <a:lumMod val="75000"/>
                  </a:schemeClr>
                </a:solidFill>
                <a:cs typeface="B Titr" pitchFamily="2" charset="-78"/>
              </a:rPr>
              <a:t>آب میوه </a:t>
            </a:r>
            <a:r>
              <a:rPr lang="fa-IR" sz="2000" dirty="0" smtClean="0">
                <a:solidFill>
                  <a:schemeClr val="tx1"/>
                </a:solidFill>
                <a:cs typeface="B Nazanin" pitchFamily="2" charset="-78"/>
              </a:rPr>
              <a:t>آخرین ماده غذایی است که در سال اول اضافه می شود به مقدار کم و به صورت رقیق شده شروع شده و به تدریج بر مقدار آن افزوده می شود. </a:t>
            </a:r>
          </a:p>
          <a:p>
            <a:pPr algn="r">
              <a:lnSpc>
                <a:spcPct val="200000"/>
              </a:lnSpc>
            </a:pPr>
            <a:r>
              <a:rPr lang="fa-IR" sz="2000" dirty="0" smtClean="0">
                <a:solidFill>
                  <a:schemeClr val="accent1">
                    <a:lumMod val="75000"/>
                  </a:schemeClr>
                </a:solidFill>
                <a:cs typeface="B Titr" pitchFamily="2" charset="-78"/>
              </a:rPr>
              <a:t>نکته :   </a:t>
            </a:r>
            <a:r>
              <a:rPr lang="fa-IR" sz="2000" dirty="0" smtClean="0">
                <a:solidFill>
                  <a:schemeClr val="tx1"/>
                </a:solidFill>
                <a:cs typeface="B Nazanin" pitchFamily="2" charset="-78"/>
              </a:rPr>
              <a:t>مصرف توت فرنگی ، گیلاس ، آلبالو ، کیوی ، خربزه ، اسفناج ، سفیده تخم مرغ و شیر گاو به دلیل ایجاد حساسیت و همچنین عسل به علت احتمال آلودگی با بوتولیسم ممنوع هستند . </a:t>
            </a:r>
            <a:endParaRPr lang="fa-IR" sz="2000"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09600"/>
            <a:ext cx="6172200" cy="838200"/>
          </a:xfrm>
        </p:spPr>
        <p:txBody>
          <a:bodyPr>
            <a:normAutofit/>
          </a:bodyPr>
          <a:lstStyle/>
          <a:p>
            <a:pPr algn="ctr"/>
            <a:r>
              <a:rPr lang="fa-IR" dirty="0" smtClean="0">
                <a:solidFill>
                  <a:schemeClr val="accent1">
                    <a:lumMod val="75000"/>
                  </a:schemeClr>
                </a:solidFill>
                <a:cs typeface="B Titr" pitchFamily="2" charset="-78"/>
              </a:rPr>
              <a:t>چند نکته</a:t>
            </a:r>
            <a:endParaRPr lang="fa-IR" dirty="0">
              <a:solidFill>
                <a:schemeClr val="accent1">
                  <a:lumMod val="75000"/>
                </a:schemeClr>
              </a:solidFill>
              <a:cs typeface="B Titr" pitchFamily="2" charset="-78"/>
            </a:endParaRPr>
          </a:p>
        </p:txBody>
      </p:sp>
      <p:sp>
        <p:nvSpPr>
          <p:cNvPr id="3" name="Content Placeholder 2"/>
          <p:cNvSpPr>
            <a:spLocks noGrp="1"/>
          </p:cNvSpPr>
          <p:nvPr>
            <p:ph type="subTitle" idx="1"/>
          </p:nvPr>
        </p:nvSpPr>
        <p:spPr>
          <a:xfrm>
            <a:off x="2286000" y="1676400"/>
            <a:ext cx="6172200" cy="4698522"/>
          </a:xfrm>
        </p:spPr>
        <p:txBody>
          <a:bodyPr>
            <a:normAutofit/>
          </a:bodyPr>
          <a:lstStyle/>
          <a:p>
            <a:pPr algn="r">
              <a:lnSpc>
                <a:spcPct val="200000"/>
              </a:lnSpc>
              <a:buFont typeface="Wingdings" pitchFamily="2" charset="2"/>
              <a:buChar char="Ø"/>
            </a:pPr>
            <a:r>
              <a:rPr lang="fa-IR" dirty="0" smtClean="0">
                <a:solidFill>
                  <a:schemeClr val="tx1"/>
                </a:solidFill>
                <a:cs typeface="B Nazanin" pitchFamily="2" charset="-78"/>
              </a:rPr>
              <a:t>ازافزودن نمک ، شکر و ادویه به غذای کودک خودداری شود زیرا ذائقه در این زمان شکل می گیرد.( مگر غذاهایی که در دستور تهیه آنها شکر وجود دارد.)</a:t>
            </a:r>
          </a:p>
          <a:p>
            <a:pPr algn="r" rtl="1">
              <a:lnSpc>
                <a:spcPct val="200000"/>
              </a:lnSpc>
              <a:buFont typeface="Wingdings" pitchFamily="2" charset="2"/>
              <a:buChar char="Ø"/>
            </a:pPr>
            <a:r>
              <a:rPr lang="fa-IR" dirty="0" smtClean="0">
                <a:solidFill>
                  <a:schemeClr val="tx1"/>
                </a:solidFill>
                <a:cs typeface="B Nazanin" pitchFamily="2" charset="-78"/>
              </a:rPr>
              <a:t>در سال اول ابتدا تغذیه با شیر مادر و بعد تغذیه تکمیلی  </a:t>
            </a:r>
          </a:p>
          <a:p>
            <a:pPr algn="r" rtl="1">
              <a:lnSpc>
                <a:spcPct val="200000"/>
              </a:lnSpc>
              <a:buFont typeface="Wingdings" pitchFamily="2" charset="2"/>
              <a:buChar char="Ø"/>
            </a:pPr>
            <a:r>
              <a:rPr lang="fa-IR" dirty="0" smtClean="0">
                <a:solidFill>
                  <a:schemeClr val="tx1"/>
                </a:solidFill>
                <a:cs typeface="B Nazanin" pitchFamily="2" charset="-78"/>
              </a:rPr>
              <a:t>شروع قطره آهن هم زمان با شروع غذای تکمیلی </a:t>
            </a:r>
          </a:p>
          <a:p>
            <a:pPr algn="r" rtl="1">
              <a:lnSpc>
                <a:spcPct val="200000"/>
              </a:lnSpc>
              <a:buFont typeface="Wingdings" pitchFamily="2" charset="2"/>
              <a:buChar char="Ø"/>
            </a:pPr>
            <a:r>
              <a:rPr lang="fa-IR" dirty="0" smtClean="0">
                <a:solidFill>
                  <a:schemeClr val="tx1"/>
                </a:solidFill>
                <a:cs typeface="B Nazanin" pitchFamily="2" charset="-78"/>
              </a:rPr>
              <a:t>به دلیل افزایش آب مورد نیاز بدن بسته به نوع غذا و شرایط فصلی به کودک آب داده شود . </a:t>
            </a:r>
            <a:endParaRPr lang="fa-IR" dirty="0">
              <a:solidFill>
                <a:schemeClr val="tx1"/>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467600" cy="1828800"/>
          </a:xfrm>
        </p:spPr>
        <p:txBody>
          <a:bodyPr>
            <a:noAutofit/>
          </a:bodyPr>
          <a:lstStyle/>
          <a:p>
            <a:pPr algn="ctr">
              <a:lnSpc>
                <a:spcPct val="150000"/>
              </a:lnSpc>
            </a:pPr>
            <a:r>
              <a:rPr lang="fa-IR" sz="3600" b="1" dirty="0" smtClean="0">
                <a:solidFill>
                  <a:schemeClr val="tx1"/>
                </a:solidFill>
              </a:rPr>
              <a:t>گروه سلامت خانواده معاونت بهداشتی گلستان-برنامه سلامت کودکان</a:t>
            </a:r>
            <a:endParaRPr lang="en-US" sz="3600" b="1" dirty="0">
              <a:solidFill>
                <a:schemeClr val="tx1"/>
              </a:solidFill>
            </a:endParaRPr>
          </a:p>
        </p:txBody>
      </p:sp>
    </p:spTree>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838200"/>
            <a:ext cx="6400800" cy="4800600"/>
          </a:xfrm>
        </p:spPr>
        <p:txBody>
          <a:bodyPr>
            <a:noAutofit/>
          </a:bodyPr>
          <a:lstStyle/>
          <a:p>
            <a:pPr algn="r">
              <a:lnSpc>
                <a:spcPct val="200000"/>
              </a:lnSpc>
            </a:pPr>
            <a:r>
              <a:rPr lang="fa-IR" sz="2000" dirty="0" smtClean="0">
                <a:solidFill>
                  <a:schemeClr val="accent6">
                    <a:lumMod val="60000"/>
                    <a:lumOff val="40000"/>
                  </a:schemeClr>
                </a:solidFill>
                <a:cs typeface="B Titr" pitchFamily="2" charset="-78"/>
              </a:rPr>
              <a:t>در </a:t>
            </a:r>
            <a:r>
              <a:rPr lang="fa-IR" sz="2000" dirty="0">
                <a:solidFill>
                  <a:schemeClr val="accent6">
                    <a:lumMod val="60000"/>
                    <a:lumOff val="40000"/>
                  </a:schemeClr>
                </a:solidFill>
                <a:cs typeface="B Titr" pitchFamily="2" charset="-78"/>
              </a:rPr>
              <a:t>کل توصیه های تغذیه ای در 5 گروه سنی ارائه  می شوند .</a:t>
            </a:r>
          </a:p>
          <a:p>
            <a:pPr algn="r">
              <a:lnSpc>
                <a:spcPct val="200000"/>
              </a:lnSpc>
              <a:buFont typeface="Wingdings" pitchFamily="2" charset="2"/>
              <a:buChar char="v"/>
            </a:pPr>
            <a:r>
              <a:rPr lang="fa-IR" sz="2400" dirty="0" smtClean="0">
                <a:solidFill>
                  <a:schemeClr val="tx1"/>
                </a:solidFill>
                <a:cs typeface="B Nazanin" pitchFamily="2" charset="-78"/>
              </a:rPr>
              <a:t> تا </a:t>
            </a:r>
            <a:r>
              <a:rPr lang="fa-IR" sz="2400" dirty="0">
                <a:solidFill>
                  <a:schemeClr val="tx1"/>
                </a:solidFill>
                <a:cs typeface="B Nazanin" pitchFamily="2" charset="-78"/>
              </a:rPr>
              <a:t>4 ماهگی </a:t>
            </a:r>
          </a:p>
          <a:p>
            <a:pPr algn="r">
              <a:lnSpc>
                <a:spcPct val="200000"/>
              </a:lnSpc>
              <a:buFont typeface="Wingdings" pitchFamily="2" charset="2"/>
              <a:buChar char="v"/>
            </a:pPr>
            <a:r>
              <a:rPr lang="fa-IR" sz="2400" dirty="0" smtClean="0">
                <a:solidFill>
                  <a:schemeClr val="tx1"/>
                </a:solidFill>
                <a:cs typeface="B Nazanin" pitchFamily="2" charset="-78"/>
              </a:rPr>
              <a:t>4 </a:t>
            </a:r>
            <a:r>
              <a:rPr lang="fa-IR" sz="2400" dirty="0">
                <a:solidFill>
                  <a:schemeClr val="tx1"/>
                </a:solidFill>
                <a:cs typeface="B Nazanin" pitchFamily="2" charset="-78"/>
              </a:rPr>
              <a:t>تا 6 ماهگی </a:t>
            </a:r>
          </a:p>
          <a:p>
            <a:pPr algn="r">
              <a:lnSpc>
                <a:spcPct val="200000"/>
              </a:lnSpc>
              <a:buFont typeface="Wingdings" pitchFamily="2" charset="2"/>
              <a:buChar char="v"/>
            </a:pPr>
            <a:r>
              <a:rPr lang="fa-IR" sz="2400" dirty="0">
                <a:solidFill>
                  <a:schemeClr val="tx1"/>
                </a:solidFill>
                <a:cs typeface="B Nazanin" pitchFamily="2" charset="-78"/>
              </a:rPr>
              <a:t>6 تا 12 ماهگی </a:t>
            </a:r>
          </a:p>
          <a:p>
            <a:pPr algn="r">
              <a:lnSpc>
                <a:spcPct val="200000"/>
              </a:lnSpc>
              <a:buFont typeface="Wingdings" pitchFamily="2" charset="2"/>
              <a:buChar char="v"/>
            </a:pPr>
            <a:r>
              <a:rPr lang="fa-IR" sz="2400" dirty="0" smtClean="0">
                <a:solidFill>
                  <a:schemeClr val="tx1"/>
                </a:solidFill>
                <a:cs typeface="B Nazanin" pitchFamily="2" charset="-78"/>
              </a:rPr>
              <a:t>12 </a:t>
            </a:r>
            <a:r>
              <a:rPr lang="fa-IR" sz="2400" dirty="0">
                <a:solidFill>
                  <a:schemeClr val="tx1"/>
                </a:solidFill>
                <a:cs typeface="B Nazanin" pitchFamily="2" charset="-78"/>
              </a:rPr>
              <a:t>تا 24 ماهگی </a:t>
            </a:r>
          </a:p>
          <a:p>
            <a:pPr algn="r">
              <a:lnSpc>
                <a:spcPct val="200000"/>
              </a:lnSpc>
              <a:buFont typeface="Wingdings" pitchFamily="2" charset="2"/>
              <a:buChar char="v"/>
            </a:pPr>
            <a:r>
              <a:rPr lang="fa-IR" sz="2400" dirty="0">
                <a:solidFill>
                  <a:schemeClr val="tx1"/>
                </a:solidFill>
                <a:cs typeface="B Nazanin" pitchFamily="2" charset="-78"/>
              </a:rPr>
              <a:t>2 سال و </a:t>
            </a:r>
            <a:r>
              <a:rPr lang="fa-IR" sz="2400" dirty="0" smtClean="0">
                <a:solidFill>
                  <a:schemeClr val="tx1"/>
                </a:solidFill>
                <a:cs typeface="B Nazanin" pitchFamily="2" charset="-78"/>
              </a:rPr>
              <a:t>بیشتر</a:t>
            </a:r>
            <a:r>
              <a:rPr lang="fa-IR" sz="2400" dirty="0" smtClean="0"/>
              <a:t>  </a:t>
            </a:r>
            <a:endParaRPr lang="fa-IR" sz="2400" dirty="0"/>
          </a:p>
          <a:p>
            <a:r>
              <a:rPr lang="fa-IR" sz="2000" dirty="0"/>
              <a:t> </a:t>
            </a:r>
          </a:p>
          <a:p>
            <a:endParaRPr lang="fa-IR" sz="2000" dirty="0"/>
          </a:p>
        </p:txBody>
      </p:sp>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81200" y="914400"/>
            <a:ext cx="6477000" cy="5460522"/>
          </a:xfrm>
        </p:spPr>
        <p:txBody>
          <a:bodyPr>
            <a:normAutofit fontScale="92500" lnSpcReduction="20000"/>
          </a:bodyPr>
          <a:lstStyle/>
          <a:p>
            <a:pPr algn="ctr"/>
            <a:r>
              <a:rPr lang="fa-IR" sz="2800" dirty="0">
                <a:solidFill>
                  <a:schemeClr val="accent6">
                    <a:lumMod val="60000"/>
                    <a:lumOff val="40000"/>
                  </a:schemeClr>
                </a:solidFill>
                <a:cs typeface="B Titr" pitchFamily="2" charset="-78"/>
              </a:rPr>
              <a:t>توصیه های تغذیه ای برای سنین کمتر از 4 ماه : </a:t>
            </a:r>
            <a:endParaRPr lang="fa-IR" sz="2800" dirty="0" smtClean="0">
              <a:solidFill>
                <a:schemeClr val="accent6">
                  <a:lumMod val="60000"/>
                  <a:lumOff val="40000"/>
                </a:schemeClr>
              </a:solidFill>
              <a:cs typeface="B Titr" pitchFamily="2" charset="-78"/>
            </a:endParaRPr>
          </a:p>
          <a:p>
            <a:pPr algn="r">
              <a:lnSpc>
                <a:spcPct val="200000"/>
              </a:lnSpc>
            </a:pPr>
            <a:r>
              <a:rPr lang="fa-IR" sz="2400" dirty="0" smtClean="0">
                <a:solidFill>
                  <a:schemeClr val="tx1"/>
                </a:solidFill>
                <a:cs typeface="B Titr" pitchFamily="2" charset="-78"/>
              </a:rPr>
              <a:t>شیر </a:t>
            </a:r>
            <a:r>
              <a:rPr lang="fa-IR" sz="2400" dirty="0">
                <a:solidFill>
                  <a:schemeClr val="tx1"/>
                </a:solidFill>
                <a:cs typeface="B Titr" pitchFamily="2" charset="-78"/>
              </a:rPr>
              <a:t>مادر </a:t>
            </a:r>
            <a:r>
              <a:rPr lang="fa-IR" sz="2000" dirty="0">
                <a:solidFill>
                  <a:schemeClr val="tx1"/>
                </a:solidFill>
                <a:cs typeface="B Nazanin" pitchFamily="2" charset="-78"/>
              </a:rPr>
              <a:t>بهترین توصیه برای این گروه سنی می </a:t>
            </a:r>
            <a:r>
              <a:rPr lang="fa-IR" sz="2000" dirty="0" smtClean="0">
                <a:solidFill>
                  <a:schemeClr val="tx1"/>
                </a:solidFill>
                <a:cs typeface="B Nazanin" pitchFamily="2" charset="-78"/>
              </a:rPr>
              <a:t>باشد .آماده سازی مادر برای شیر دادن و فراهم کردن شرایط مناسب برای او بهترین اقدام برای برقراری شیردهی موفق  می باشد . </a:t>
            </a:r>
          </a:p>
          <a:p>
            <a:pPr algn="r">
              <a:lnSpc>
                <a:spcPct val="200000"/>
              </a:lnSpc>
            </a:pPr>
            <a:r>
              <a:rPr lang="fa-IR" sz="2000" dirty="0" smtClean="0">
                <a:solidFill>
                  <a:schemeClr val="tx1"/>
                </a:solidFill>
                <a:cs typeface="B Nazanin" pitchFamily="2" charset="-78"/>
              </a:rPr>
              <a:t>شیردادن بلافاصله بعد از رایمان باید شروع شود </a:t>
            </a:r>
          </a:p>
          <a:p>
            <a:pPr algn="r">
              <a:lnSpc>
                <a:spcPct val="200000"/>
              </a:lnSpc>
            </a:pPr>
            <a:r>
              <a:rPr lang="fa-IR" sz="2000" dirty="0" smtClean="0">
                <a:solidFill>
                  <a:schemeClr val="tx1"/>
                </a:solidFill>
                <a:cs typeface="B Nazanin" pitchFamily="2" charset="-78"/>
              </a:rPr>
              <a:t>مکیدن مکررنوزاد ، نشاط و آرامش مادر نقش موثری در تغذیه کودک با شیر مادر دارند. </a:t>
            </a:r>
          </a:p>
          <a:p>
            <a:pPr algn="r">
              <a:lnSpc>
                <a:spcPct val="200000"/>
              </a:lnSpc>
            </a:pPr>
            <a:r>
              <a:rPr lang="fa-IR" sz="2000" dirty="0" smtClean="0">
                <a:solidFill>
                  <a:schemeClr val="tx1"/>
                </a:solidFill>
                <a:cs typeface="B Nazanin" pitchFamily="2" charset="-78"/>
              </a:rPr>
              <a:t>حداقل 8 بار در 24 ساعت تغذیه با شیر مادر صورت گیرد . </a:t>
            </a:r>
          </a:p>
          <a:p>
            <a:pPr algn="r">
              <a:lnSpc>
                <a:spcPct val="200000"/>
              </a:lnSpc>
            </a:pPr>
            <a:r>
              <a:rPr lang="fa-IR" sz="2000" dirty="0" smtClean="0">
                <a:solidFill>
                  <a:schemeClr val="tx1"/>
                </a:solidFill>
                <a:cs typeface="B Nazanin" pitchFamily="2" charset="-78"/>
              </a:rPr>
              <a:t>تداوم شیردهی در شب به مادر یاد آوری شود </a:t>
            </a:r>
          </a:p>
          <a:p>
            <a:r>
              <a:rPr lang="fa-IR" dirty="0" smtClean="0"/>
              <a:t>   </a:t>
            </a:r>
            <a:endParaRPr lang="fa-IR" dirty="0"/>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76400" y="914400"/>
            <a:ext cx="6705600" cy="5181600"/>
          </a:xfrm>
        </p:spPr>
        <p:txBody>
          <a:bodyPr>
            <a:normAutofit/>
          </a:bodyPr>
          <a:lstStyle/>
          <a:p>
            <a:pPr algn="r"/>
            <a:r>
              <a:rPr lang="fa-IR" sz="2400" dirty="0" smtClean="0">
                <a:solidFill>
                  <a:schemeClr val="accent6">
                    <a:lumMod val="60000"/>
                    <a:lumOff val="40000"/>
                  </a:schemeClr>
                </a:solidFill>
                <a:cs typeface="B Nazanin" pitchFamily="2" charset="-78"/>
              </a:rPr>
              <a:t>در 6 ماه اول زندگی شیر مادر به تنهایی برای تغذیه کودک کافی می باشد زیرا </a:t>
            </a:r>
            <a:r>
              <a:rPr lang="fa-IR" dirty="0" smtClean="0">
                <a:solidFill>
                  <a:schemeClr val="tx1"/>
                </a:solidFill>
                <a:cs typeface="B Nazanin" pitchFamily="2" charset="-78"/>
              </a:rPr>
              <a:t>: </a:t>
            </a:r>
          </a:p>
          <a:p>
            <a:pPr algn="r">
              <a:buFont typeface="Wingdings" pitchFamily="2" charset="2"/>
              <a:buChar char="q"/>
            </a:pPr>
            <a:r>
              <a:rPr lang="fa-IR" sz="2000" dirty="0" smtClean="0">
                <a:solidFill>
                  <a:schemeClr val="tx1"/>
                </a:solidFill>
                <a:cs typeface="B Nazanin" pitchFamily="2" charset="-78"/>
              </a:rPr>
              <a:t>با توجه به رشد کودک تمام نیازهای کودک را برآورده می کند. </a:t>
            </a:r>
          </a:p>
          <a:p>
            <a:pPr algn="r">
              <a:buFont typeface="Wingdings" pitchFamily="2" charset="2"/>
              <a:buChar char="q"/>
            </a:pPr>
            <a:r>
              <a:rPr lang="fa-IR" sz="2000" dirty="0" smtClean="0">
                <a:solidFill>
                  <a:schemeClr val="tx1"/>
                </a:solidFill>
                <a:cs typeface="B Nazanin" pitchFamily="2" charset="-78"/>
              </a:rPr>
              <a:t>شیر مادر تمام آب مورد نیاز کودک حتی در آب و هوای گرم و خشک را تامین می کند. </a:t>
            </a:r>
          </a:p>
          <a:p>
            <a:pPr algn="r">
              <a:buFont typeface="Wingdings" pitchFamily="2" charset="2"/>
              <a:buChar char="q"/>
            </a:pPr>
            <a:r>
              <a:rPr lang="fa-IR" sz="2000" dirty="0" smtClean="0">
                <a:solidFill>
                  <a:schemeClr val="tx1"/>
                </a:solidFill>
                <a:cs typeface="B Nazanin" pitchFamily="2" charset="-78"/>
              </a:rPr>
              <a:t>بهترین و کامل ترین غذا برای کودکان است . همچنین حاوی مواد غذایی مورد نیاز کودک از قبیل پروتئین ، چربی ، لاکتوز ( قند شیر ) ویتامین های </a:t>
            </a:r>
            <a:r>
              <a:rPr lang="en-US" sz="2000" dirty="0" smtClean="0">
                <a:solidFill>
                  <a:schemeClr val="tx1"/>
                </a:solidFill>
                <a:cs typeface="B Nazanin" pitchFamily="2" charset="-78"/>
              </a:rPr>
              <a:t>A</a:t>
            </a:r>
            <a:r>
              <a:rPr lang="fa-IR" sz="2000" dirty="0" smtClean="0">
                <a:solidFill>
                  <a:schemeClr val="tx1"/>
                </a:solidFill>
                <a:cs typeface="B Nazanin" pitchFamily="2" charset="-78"/>
              </a:rPr>
              <a:t>و</a:t>
            </a:r>
            <a:r>
              <a:rPr lang="en-US" sz="2000" dirty="0" smtClean="0">
                <a:solidFill>
                  <a:schemeClr val="tx1"/>
                </a:solidFill>
                <a:cs typeface="B Nazanin" pitchFamily="2" charset="-78"/>
              </a:rPr>
              <a:t>c</a:t>
            </a:r>
            <a:r>
              <a:rPr lang="fa-IR" sz="2000" dirty="0" smtClean="0">
                <a:solidFill>
                  <a:schemeClr val="tx1"/>
                </a:solidFill>
                <a:cs typeface="B Nazanin" pitchFamily="2" charset="-78"/>
              </a:rPr>
              <a:t> ، آهن می باشد.</a:t>
            </a:r>
          </a:p>
          <a:p>
            <a:pPr algn="r">
              <a:buFont typeface="Wingdings" pitchFamily="2" charset="2"/>
              <a:buChar char="q"/>
            </a:pPr>
            <a:r>
              <a:rPr lang="fa-IR" sz="2000" dirty="0" smtClean="0">
                <a:solidFill>
                  <a:schemeClr val="tx1"/>
                </a:solidFill>
                <a:cs typeface="B Nazanin" pitchFamily="2" charset="-78"/>
              </a:rPr>
              <a:t>حاوی آنتی بادی های ضد باکتری و ضد ویروس می باشد ،  بنابراین شیر خوار را در برابر عفونت ها محافظت می کند . </a:t>
            </a:r>
          </a:p>
          <a:p>
            <a:pPr algn="r">
              <a:buFont typeface="Wingdings" pitchFamily="2" charset="2"/>
              <a:buChar char="q"/>
            </a:pPr>
            <a:r>
              <a:rPr lang="fa-IR" sz="2000" dirty="0" smtClean="0">
                <a:solidFill>
                  <a:schemeClr val="tx1"/>
                </a:solidFill>
                <a:cs typeface="B Nazanin" pitchFamily="2" charset="-78"/>
              </a:rPr>
              <a:t>تغذیه با شیر مادر به مادر و کودک کمک می کند تا ارتباط عاطفی نزدیک تری برقرار کنند .</a:t>
            </a:r>
          </a:p>
          <a:p>
            <a:pPr algn="r">
              <a:buFont typeface="Wingdings" pitchFamily="2" charset="2"/>
              <a:buChar char="q"/>
            </a:pPr>
            <a:r>
              <a:rPr lang="fa-IR" sz="2000" dirty="0" smtClean="0">
                <a:solidFill>
                  <a:schemeClr val="tx1"/>
                </a:solidFill>
                <a:cs typeface="B Nazanin" pitchFamily="2" charset="-78"/>
              </a:rPr>
              <a:t>شیر مادر موجب افزایش ضریب هوشی و ارتقاء تکامل می گردد . </a:t>
            </a:r>
          </a:p>
          <a:p>
            <a:pPr algn="r">
              <a:buFont typeface="Wingdings" pitchFamily="2" charset="2"/>
              <a:buChar char="q"/>
            </a:pPr>
            <a:r>
              <a:rPr lang="fa-IR" sz="2000" dirty="0" smtClean="0">
                <a:solidFill>
                  <a:schemeClr val="tx1"/>
                </a:solidFill>
                <a:cs typeface="B Nazanin" pitchFamily="2" charset="-78"/>
              </a:rPr>
              <a:t>شیر دهی سلامت مادر را نیز تضمین می کند . </a:t>
            </a:r>
          </a:p>
          <a:p>
            <a:endParaRPr lang="fa-IR" dirty="0"/>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381001"/>
            <a:ext cx="6400800" cy="6155531"/>
          </a:xfrm>
          <a:prstGeom prst="rect">
            <a:avLst/>
          </a:prstGeom>
        </p:spPr>
        <p:txBody>
          <a:bodyPr wrap="square">
            <a:spAutoFit/>
          </a:bodyPr>
          <a:lstStyle/>
          <a:p>
            <a:pPr algn="r"/>
            <a:endParaRPr lang="fa-IR" sz="2800" dirty="0" smtClean="0"/>
          </a:p>
          <a:p>
            <a:pPr algn="ctr">
              <a:lnSpc>
                <a:spcPct val="150000"/>
              </a:lnSpc>
            </a:pPr>
            <a:r>
              <a:rPr lang="fa-IR" sz="2800" dirty="0" smtClean="0">
                <a:solidFill>
                  <a:schemeClr val="accent6">
                    <a:lumMod val="60000"/>
                    <a:lumOff val="40000"/>
                  </a:schemeClr>
                </a:solidFill>
                <a:cs typeface="B Titr" pitchFamily="2" charset="-78"/>
              </a:rPr>
              <a:t>توصیه برای سنین 4 تا 6 ماهگی </a:t>
            </a:r>
          </a:p>
          <a:p>
            <a:pPr algn="r">
              <a:lnSpc>
                <a:spcPct val="150000"/>
              </a:lnSpc>
            </a:pPr>
            <a:r>
              <a:rPr lang="fa-IR" sz="2400" dirty="0" smtClean="0">
                <a:cs typeface="B Nazanin" pitchFamily="2" charset="-78"/>
              </a:rPr>
              <a:t>بیشتر کودکان قبل از سن 6 ماهگی نیاز به تغذیه تکمیلی ندارند. شیر مادر برای کودک بهترین تغذیه است . گاهی اوقات در فاصله سن 6-4 ماهگی بعضی کودکان علاوه بر شیر مادر نیاز به غذای کمکی دارند.</a:t>
            </a:r>
          </a:p>
          <a:p>
            <a:pPr algn="r">
              <a:lnSpc>
                <a:spcPct val="150000"/>
              </a:lnSpc>
            </a:pPr>
            <a:r>
              <a:rPr lang="fa-IR" sz="2400" dirty="0" smtClean="0">
                <a:cs typeface="B Nazanin" pitchFamily="2" charset="-78"/>
              </a:rPr>
              <a:t>اگر کودک وزن گیری مناسب و در حد انتظار نداشته باشد در کنار افزایش دفعات شیردهی به 12 بار در 24 ساعت مادر باید اقدام به شروع زودرس تغذیه تکمیلی نماید . برای این که غذای تکمیلی جایگزین شیر مادر نشود دادن 1 تا 2 بار در روز غذای کمکی پس از تغذیه با شیر مادر کفایت می کند .  </a:t>
            </a:r>
            <a:endParaRPr lang="fa-IR" sz="2400" dirty="0" smtClean="0">
              <a:solidFill>
                <a:schemeClr val="accent6">
                  <a:lumMod val="60000"/>
                  <a:lumOff val="40000"/>
                </a:schemeClr>
              </a:solidFill>
              <a:cs typeface="B Nazanin" pitchFamily="2" charset="-78"/>
            </a:endParaRPr>
          </a:p>
        </p:txBody>
      </p:sp>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663</TotalTime>
  <Words>3452</Words>
  <Application>Microsoft Office PowerPoint</Application>
  <PresentationFormat>On-screen Show (4:3)</PresentationFormat>
  <Paragraphs>236</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Oriel</vt:lpstr>
      <vt:lpstr>Slide 1</vt:lpstr>
      <vt:lpstr>Slide 2</vt:lpstr>
      <vt:lpstr>Slide 3</vt:lpstr>
      <vt:lpstr>Slide 4</vt:lpstr>
      <vt:lpstr>ارزیابی تغذیه با شیر مادر </vt:lpstr>
      <vt:lpstr>Slide 6</vt:lpstr>
      <vt:lpstr>Slide 7</vt:lpstr>
      <vt:lpstr>Slide 8</vt:lpstr>
      <vt:lpstr>Slide 9</vt:lpstr>
      <vt:lpstr>Slide 10</vt:lpstr>
      <vt:lpstr>Slide 11</vt:lpstr>
      <vt:lpstr>Slide 12</vt:lpstr>
      <vt:lpstr>Slide 13</vt:lpstr>
      <vt:lpstr>اصولی که باید در تغذیه تکمیلی رعایت شوند </vt:lpstr>
      <vt:lpstr>Slide 15</vt:lpstr>
      <vt:lpstr>Slide 16</vt:lpstr>
      <vt:lpstr>Slide 17</vt:lpstr>
      <vt:lpstr>تغذیه کودک در دوران بیماری </vt:lpstr>
      <vt:lpstr>سوء جذب مواد غذایی و افزایش متابولیسم بدن رشد کودک را مختل می سازد و عفونت های پی درپی موجب از دست دادن فرصت برای رشد مطلوب می شود . بنابراین تغذیه در دوران بیماری و پس از آن بسیار اهمیت دارد. </vt:lpstr>
      <vt:lpstr>تغذیه در کودک مبتلا به اسهال   اسهال حاد آبکی  به کودک بیشتر از معمول مایعات داده شود ( علاوه بر ors سوپ ، لعاب برنج ، دوغ ، آب و... ) به کودک بیش از معمول غذا ( حداقل 6 وعده) داده شود و اگر شیر مادر می خورد تغذیه مکرر با شیر مادر ادامه یابد . در کودکان بزرگتر از 6 ماه نیمی از انرژی دریافتی کودک از غذای تکمیلی مثل ماست ، تخم مرغ ، غلات ، سایر غذاهای نشاسته ای ، گوشت و ماهی تامین شود به هر وعده غذای کودک یک قاشق مرباخوری روغن مایع اضافه شود . ( مقوی ومغذی کردن غذای کودک ) </vt:lpstr>
      <vt:lpstr>Slide 21</vt:lpstr>
      <vt:lpstr>تغذیه در اسهال پایدار </vt:lpstr>
      <vt:lpstr>تغذیه کودک مبتلا به عفونت حاد تنفسی </vt:lpstr>
      <vt:lpstr>تغذیه کودک تب دار  </vt:lpstr>
      <vt:lpstr>توصیه های کلی برای کودکان بیمار </vt:lpstr>
      <vt:lpstr>مقوی و مغذی کردن غذای کودک </vt:lpstr>
      <vt:lpstr>مقوی کردن </vt:lpstr>
      <vt:lpstr>مغذی کردن کردن غذای کودک  </vt:lpstr>
      <vt:lpstr>Slide 29</vt:lpstr>
      <vt:lpstr>توصیه برای سنین 12 ماه تا 2 سال </vt:lpstr>
      <vt:lpstr>ضرورت ادامه شیر مادر در سال دوم زندگی</vt:lpstr>
      <vt:lpstr>نکات مهم در تغذیه سال دوم </vt:lpstr>
      <vt:lpstr>Slide 33</vt:lpstr>
      <vt:lpstr>Slide 34</vt:lpstr>
      <vt:lpstr>توصیه برای سنین 2 ساله و بالاتر </vt:lpstr>
      <vt:lpstr>  </vt:lpstr>
      <vt:lpstr>توجه </vt:lpstr>
      <vt:lpstr>Slide 38</vt:lpstr>
      <vt:lpstr>Slide 39</vt:lpstr>
      <vt:lpstr>نکات مهم رفتاری در تغذیه کودک</vt:lpstr>
      <vt:lpstr>چند نکته مهم در تغذیه کودکان </vt:lpstr>
      <vt:lpstr>Slide 42</vt:lpstr>
      <vt:lpstr>کودکان برای اینکه با طعم غذا آشنا شوند با غذا بازی می کنند و ریخت و پاش می کنند.  به هر حال انتظار داشته باشید که کودک ریخت و پاش کند.  در هنگام غذا خوردن کودک را به حال خود بگذارید و خیلی پافشاری نکنید.   از 12-6 ماهگی شیر خوار تمایل دارد خودش غذا بخورد. اینکار باعث افزایش اعتماد به نفس و استقلال کودک شود.</vt:lpstr>
      <vt:lpstr>بدون عجله به او غذا داده شود.  با زور و تهدید و یا رشوه نباید او را وادار به تغذیه نمود.  اگر به هر علتی از خوردن یک وعده غذا خودداری کرد باید بدون هیچ گونه نگرانی و اضطراب از آن وعده صرف نظر نمود مطمئناً در وعده های دیگر جبران خواهد کرد. </vt:lpstr>
      <vt:lpstr>در تمام گروههای سنی توصیه اینست به محض اینکه کودک گرسنه شد به گرسنگی او جواب داده شود.   اگر هیجان زده و خسته است اول او را آرام کنید و بعد به او غذا بدهید ولی نباید غذا را آنقدر به تأخیر نیندازید که کودک بخواب رودو از غذا محروم شود.   اگر در انداختن سفره و آماده کردن غذا خطری وجود ندارد اشکالی ندارد که کودک هم سهیم شود و این کارها باعث افزایش علاقه به خوردن می شود.  </vt:lpstr>
      <vt:lpstr>وسایلی که جهت تغذیه کودک بکار می رود باید اختصاصی ، جذاب و از جنس مقاوم باشد.</vt:lpstr>
      <vt:lpstr>اگر کودک غذایی را دوست نداشت نباید فوراً آن را از برنامه غذایی او حذف کرد بلکه می توان با تغییراتی در آن، در فرصتی دیگر و یک بار امتحان نمود. </vt:lpstr>
      <vt:lpstr>محیط غذا خوردن آرام و شاد باشد . دعوا ، انتقاد و تحقیر نباشد چون باعث کاهش اشتها و اشکالات رفتاری می شود. هیچ موقع وعده غذایی را به صحنه جنگ تبدیل نکنید که بخواهید به زور به خورد کودک بدهید </vt:lpstr>
      <vt:lpstr>از غذا هیچ گاه بعنوان تشویق یا تنبیه استفاده نکنید.  مثلاً هرگز نگویید :  اگر این غذا را بخوری بستنی یا شیرینی میدهم اگر شام نخوری نمی توانی تلویزیون تماشا کنی اگر بشقابت را تمام نکنی از دسر خبری نیست اگر ریخت و پاش کنی غذا بی غذا </vt:lpstr>
      <vt:lpstr> به امتناع کودک از غذا خوردن در بعضی از شرایط باید توجه نمود.  گاهی جدایی از مادر، بیماری های عفونی،کمبود ریز مغذیها ازجمله آهن و روی ، روزهای مخصوص و روحیه متفاوت، شب نخوابیدن، عدم استفاده از آفتاب و هوای سالم و پاک، نداشتن فعالیت، گوشه گیری ، وسواس بیش از اندازه مادران در مورد این که کودکان موقع غذا خوردن باید تمیز بمانند و لباس شان کثیف نشود و . . . می تواند بر علاقه و اشتهای کودک و امتناع او از غذا خوردن مؤثر باشد.</vt:lpstr>
      <vt:lpstr>کنترل عمل را در دست داشته باشید    نه سختگیری بیهوده     نه بی توجه بی توجه ...... </vt:lpstr>
      <vt:lpstr>Slide 52</vt:lpstr>
      <vt:lpstr>شروع و نحوه تغذیه تکمیلی </vt:lpstr>
      <vt:lpstr>هفته سوم :  پوره سبزیجات  از قبیل سیب زمینی ، هویج ، جعفری ، گشنیز ، کدو سبز و...همراه با كمي روغن يا كره    (بهتر است در سال اول اسفناج  به كودك داده نـشود). </vt:lpstr>
      <vt:lpstr>Slide 55</vt:lpstr>
      <vt:lpstr>هفته ششم </vt:lpstr>
      <vt:lpstr>Slide 57</vt:lpstr>
      <vt:lpstr>چند نکته</vt:lpstr>
      <vt:lpstr>گروه سلامت خانواده معاونت بهداشتی گلستان-برنامه سلامت کودکان</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کارگاه تغذیه و پایش رشد کودکان </dc:title>
  <dc:creator/>
  <cp:lastModifiedBy>Windows User</cp:lastModifiedBy>
  <cp:revision>290</cp:revision>
  <dcterms:created xsi:type="dcterms:W3CDTF">2006-08-16T00:00:00Z</dcterms:created>
  <dcterms:modified xsi:type="dcterms:W3CDTF">2013-08-19T05:17:04Z</dcterms:modified>
</cp:coreProperties>
</file>