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3" r:id="rId2"/>
    <p:sldId id="271" r:id="rId3"/>
    <p:sldId id="272" r:id="rId4"/>
    <p:sldId id="281" r:id="rId5"/>
    <p:sldId id="256" r:id="rId6"/>
    <p:sldId id="274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8" r:id="rId22"/>
    <p:sldId id="280" r:id="rId23"/>
    <p:sldId id="275" r:id="rId24"/>
    <p:sldId id="276" r:id="rId25"/>
    <p:sldId id="277" r:id="rId26"/>
    <p:sldId id="279" r:id="rId2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3" d="100"/>
          <a:sy n="73" d="100"/>
        </p:scale>
        <p:origin x="-4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D6C152-2AAA-4DF7-839E-EA19FA662D76}" type="datetimeFigureOut">
              <a:rPr lang="fa-IR" smtClean="0"/>
              <a:pPr/>
              <a:t>1422/10/28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9876F7-BC9B-494E-AAB1-C90C53C82DA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a-IR" dirty="0" smtClean="0">
                <a:cs typeface="B Titr" pitchFamily="2" charset="-78"/>
              </a:rPr>
              <a:t>اجرای نیاز سنجی آموزشی از سطح وزارتخانه تا خانه بهداشت </a:t>
            </a: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lvl="0"/>
            <a:r>
              <a:rPr lang="fa-IR" dirty="0">
                <a:cs typeface="B Traffic" pitchFamily="2" charset="-78"/>
              </a:rPr>
              <a:t>بررسی نظرات عموم مردم جامعه</a:t>
            </a:r>
            <a:endParaRPr lang="en-US" dirty="0">
              <a:cs typeface="B Traffic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مصاحبه با افراد کلیدی جامعه</a:t>
            </a:r>
            <a:endParaRPr lang="en-US" dirty="0">
              <a:cs typeface="B Traffic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بررسی نظرات کارشناسان</a:t>
            </a:r>
            <a:endParaRPr lang="en-US" dirty="0">
              <a:cs typeface="B Traffic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مشاهده مستقیم محیطی</a:t>
            </a:r>
            <a:endParaRPr lang="en-US" dirty="0">
              <a:cs typeface="B Traffic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بررسی گزارشات فنی در مورد وضع موجود </a:t>
            </a:r>
            <a:r>
              <a:rPr lang="fa-IR" sz="1400" dirty="0">
                <a:solidFill>
                  <a:srgbClr val="FF0000"/>
                </a:solidFill>
                <a:cs typeface="B Koodak" pitchFamily="2" charset="-78"/>
              </a:rPr>
              <a:t>مانند آمارها و شاخصها و یا گزارشات بازدیدهای صورت گرفته</a:t>
            </a:r>
            <a:endParaRPr lang="en-US" dirty="0">
              <a:solidFill>
                <a:srgbClr val="FF0000"/>
              </a:solidFill>
              <a:cs typeface="B Koodak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بررسی ارزیابی های قبلی صورت گرفته و نتایج مداخلات صورت گرفته در گذشته و یا در حال اجرا</a:t>
            </a:r>
            <a:endParaRPr lang="en-US" dirty="0">
              <a:cs typeface="B Traffic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بحث های گروهی متمرکز</a:t>
            </a:r>
            <a:endParaRPr lang="en-US" dirty="0">
              <a:cs typeface="B Traffic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بررسی طغیانهای رخ داده بیماریها</a:t>
            </a:r>
            <a:endParaRPr lang="en-US" dirty="0">
              <a:cs typeface="B Traffic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انجام پژوهشهای کوچک و سریع</a:t>
            </a:r>
            <a:endParaRPr lang="en-US" dirty="0">
              <a:cs typeface="B Traffic" pitchFamily="2" charset="-78"/>
            </a:endParaRP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fa-IR" sz="2000" dirty="0">
                <a:cs typeface="B Titr" pitchFamily="2" charset="-78"/>
              </a:rPr>
              <a:t>جمع آوری این اطلاعات با استفاده از روشهای گوناگون 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14356"/>
            <a:ext cx="8929718" cy="643594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None/>
            </a:pPr>
            <a:r>
              <a:rPr lang="fa-IR" dirty="0" smtClean="0">
                <a:cs typeface="B Traffic" pitchFamily="2" charset="-78"/>
              </a:rPr>
              <a:t>1- </a:t>
            </a:r>
            <a:r>
              <a:rPr lang="fa-IR" sz="2200" dirty="0" smtClean="0">
                <a:cs typeface="B Traffic" pitchFamily="2" charset="-78"/>
              </a:rPr>
              <a:t>جمع آوری اطلاعات در مورد اطلاعات موجود بهداشتی و سلامتی جامعه توسط رئیس </a:t>
            </a:r>
            <a:r>
              <a:rPr lang="fa-IR" sz="2200" dirty="0">
                <a:cs typeface="B Traffic" pitchFamily="2" charset="-78"/>
              </a:rPr>
              <a:t>تیم نیازسنجی با همکاری مجموعه تحت نظر </a:t>
            </a:r>
            <a:r>
              <a:rPr lang="fa-IR" sz="2200" dirty="0" smtClean="0">
                <a:cs typeface="B Traffic" pitchFamily="2" charset="-78"/>
              </a:rPr>
              <a:t>خود.</a:t>
            </a:r>
            <a:endParaRPr lang="fa-IR" dirty="0" smtClean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fa-IR" dirty="0" smtClean="0">
                <a:cs typeface="B Traffic" pitchFamily="2" charset="-78"/>
              </a:rPr>
              <a:t>2- </a:t>
            </a:r>
            <a:r>
              <a:rPr lang="fa-IR" sz="2400" dirty="0" smtClean="0">
                <a:cs typeface="B Traffic" pitchFamily="2" charset="-78"/>
              </a:rPr>
              <a:t>ارائه اطلاعات اولیه تهیه شده را در اولین جلسه توسط رئیس </a:t>
            </a:r>
            <a:r>
              <a:rPr lang="fa-IR" sz="2400" dirty="0">
                <a:cs typeface="B Traffic" pitchFamily="2" charset="-78"/>
              </a:rPr>
              <a:t>تیم نیاز سنجی </a:t>
            </a:r>
            <a:r>
              <a:rPr lang="fa-IR" sz="2400" dirty="0" smtClean="0">
                <a:cs typeface="B Traffic" pitchFamily="2" charset="-78"/>
              </a:rPr>
              <a:t>.</a:t>
            </a:r>
            <a:endParaRPr lang="en-US" sz="24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fa-IR" dirty="0" smtClean="0">
                <a:cs typeface="B Traffic" pitchFamily="2" charset="-78"/>
              </a:rPr>
              <a:t>3- </a:t>
            </a:r>
            <a:r>
              <a:rPr lang="fa-IR" sz="2400" dirty="0" smtClean="0">
                <a:cs typeface="B Traffic" pitchFamily="2" charset="-78"/>
              </a:rPr>
              <a:t>ضمن </a:t>
            </a:r>
            <a:r>
              <a:rPr lang="fa-IR" sz="2400" dirty="0">
                <a:cs typeface="B Traffic" pitchFamily="2" charset="-78"/>
              </a:rPr>
              <a:t>بیان اطلاعات تکمیلی جهت نیازسنجی مشکلات بهداشتی </a:t>
            </a:r>
            <a:r>
              <a:rPr lang="fa-IR" sz="2400" dirty="0" smtClean="0">
                <a:cs typeface="B Traffic" pitchFamily="2" charset="-78"/>
              </a:rPr>
              <a:t>تصمیم گیری نهائی  در خصوص تقسیم وظایف و روشهای جمع آوری اطلاعات .</a:t>
            </a:r>
            <a:endParaRPr lang="en-US" sz="24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fa-IR" dirty="0" smtClean="0">
                <a:cs typeface="B Traffic" pitchFamily="2" charset="-78"/>
              </a:rPr>
              <a:t>4- </a:t>
            </a:r>
            <a:r>
              <a:rPr lang="fa-IR" sz="2400" dirty="0" smtClean="0">
                <a:cs typeface="B Traffic" pitchFamily="2" charset="-78"/>
              </a:rPr>
              <a:t>ارائه یک نسخه از کاربرگ </a:t>
            </a:r>
            <a:r>
              <a:rPr lang="fa-IR" sz="2400" dirty="0" smtClean="0">
                <a:solidFill>
                  <a:srgbClr val="FF0000"/>
                </a:solidFill>
                <a:cs typeface="B Traffic" pitchFamily="2" charset="-78"/>
              </a:rPr>
              <a:t>1</a:t>
            </a:r>
            <a:r>
              <a:rPr lang="fa-IR" sz="2400" dirty="0" smtClean="0">
                <a:cs typeface="B Traffic" pitchFamily="2" charset="-78"/>
              </a:rPr>
              <a:t> به اعضاء تیم جهت ثبت نیازهای استخراج شده.</a:t>
            </a:r>
            <a:endParaRPr lang="en-US" sz="24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fa-IR" dirty="0" smtClean="0">
                <a:cs typeface="B Traffic" pitchFamily="2" charset="-78"/>
              </a:rPr>
              <a:t>5- </a:t>
            </a:r>
            <a:r>
              <a:rPr lang="fa-IR" sz="2400" dirty="0" smtClean="0">
                <a:cs typeface="B Traffic" pitchFamily="2" charset="-78"/>
              </a:rPr>
              <a:t>تصمیم گیری اعضاء در خصوص تاریخ بعدی جلسه و زمان تحویل کاربرگ های تکمیل شده به دبیر تیم نیازسنجی </a:t>
            </a:r>
            <a:r>
              <a:rPr lang="fa-IR" sz="2000" dirty="0" smtClean="0">
                <a:solidFill>
                  <a:srgbClr val="FF0000"/>
                </a:solidFill>
                <a:cs typeface="B Koodak" pitchFamily="2" charset="-78"/>
              </a:rPr>
              <a:t>(</a:t>
            </a:r>
            <a:r>
              <a:rPr lang="fa-IR" sz="2000" dirty="0">
                <a:solidFill>
                  <a:srgbClr val="FF0000"/>
                </a:solidFill>
                <a:cs typeface="B Koodak" pitchFamily="2" charset="-78"/>
              </a:rPr>
              <a:t>حداکثرظرف پنج روز ) </a:t>
            </a:r>
            <a:r>
              <a:rPr lang="fa-IR" dirty="0" smtClean="0">
                <a:cs typeface="B Traffic" pitchFamily="2" charset="-78"/>
              </a:rPr>
              <a:t>.</a:t>
            </a:r>
            <a:endParaRPr lang="en-US" dirty="0">
              <a:cs typeface="B Traffic" pitchFamily="2" charset="-78"/>
            </a:endParaRPr>
          </a:p>
          <a:p>
            <a:pPr algn="just">
              <a:lnSpc>
                <a:spcPct val="150000"/>
              </a:lnSpc>
              <a:buNone/>
            </a:pPr>
            <a:endParaRPr lang="fa-IR" dirty="0">
              <a:cs typeface="B Traffic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428628"/>
          </a:xfrm>
        </p:spPr>
        <p:txBody>
          <a:bodyPr>
            <a:normAutofit fontScale="90000"/>
          </a:bodyPr>
          <a:lstStyle/>
          <a:p>
            <a:pPr algn="r"/>
            <a:r>
              <a:rPr lang="fa-IR" sz="2700" dirty="0">
                <a:cs typeface="B Titr" pitchFamily="2" charset="-78"/>
              </a:rPr>
              <a:t>گام های اجرائی مرحله </a:t>
            </a:r>
            <a:r>
              <a:rPr lang="fa-IR" sz="2700" dirty="0" smtClean="0">
                <a:cs typeface="B Titr" pitchFamily="2" charset="-78"/>
              </a:rPr>
              <a:t>دوم:</a:t>
            </a:r>
            <a:r>
              <a:rPr lang="en-US" sz="2700" dirty="0">
                <a:cs typeface="B Titr" pitchFamily="2" charset="-78"/>
              </a:rPr>
              <a:t/>
            </a:r>
            <a:br>
              <a:rPr lang="en-US" sz="2700" dirty="0">
                <a:cs typeface="B Titr" pitchFamily="2" charset="-78"/>
              </a:rPr>
            </a:br>
            <a:endParaRPr lang="fa-IR" sz="27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fa-IR" dirty="0" smtClean="0">
                <a:cs typeface="B Koodak" pitchFamily="2" charset="-78"/>
              </a:rPr>
              <a:t>معیارهای این </a:t>
            </a:r>
            <a:r>
              <a:rPr lang="fa-IR" dirty="0">
                <a:cs typeface="B Koodak" pitchFamily="2" charset="-78"/>
              </a:rPr>
              <a:t>برنامه </a:t>
            </a:r>
            <a:r>
              <a:rPr lang="fa-IR" dirty="0" smtClean="0">
                <a:cs typeface="B Koodak" pitchFamily="2" charset="-78"/>
              </a:rPr>
              <a:t>عبارتند </a:t>
            </a:r>
            <a:r>
              <a:rPr lang="fa-IR" dirty="0">
                <a:cs typeface="B Koodak" pitchFamily="2" charset="-78"/>
              </a:rPr>
              <a:t>از:</a:t>
            </a:r>
            <a:endParaRPr lang="en-US" dirty="0">
              <a:cs typeface="B Koodak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dirty="0">
                <a:cs typeface="B Traffic" pitchFamily="2" charset="-78"/>
              </a:rPr>
              <a:t>وسعت مشکل (بروز و شیوع مشکل </a:t>
            </a:r>
            <a:r>
              <a:rPr lang="fa-IR" sz="2000" dirty="0" smtClean="0">
                <a:cs typeface="B Traffic" pitchFamily="2" charset="-78"/>
              </a:rPr>
              <a:t>)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dirty="0">
                <a:cs typeface="B Traffic" pitchFamily="2" charset="-78"/>
              </a:rPr>
              <a:t>مرگ و میر و </a:t>
            </a:r>
            <a:r>
              <a:rPr lang="fa-IR" sz="2000" dirty="0" smtClean="0">
                <a:cs typeface="B Traffic" pitchFamily="2" charset="-78"/>
              </a:rPr>
              <a:t>ناتوانی</a:t>
            </a:r>
            <a:endParaRPr lang="en-US" sz="2000" dirty="0">
              <a:cs typeface="B Traffic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000" dirty="0">
                <a:cs typeface="B Traffic" pitchFamily="2" charset="-78"/>
              </a:rPr>
              <a:t>عوارض اجتماعی و اقتصادی </a:t>
            </a:r>
            <a:r>
              <a:rPr lang="fa-IR" sz="2000" dirty="0" smtClean="0">
                <a:cs typeface="B Traffic" pitchFamily="2" charset="-78"/>
              </a:rPr>
              <a:t>مشکل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dirty="0">
                <a:cs typeface="B Traffic" pitchFamily="2" charset="-78"/>
              </a:rPr>
              <a:t>مقبولیت اجتماعی و سازمانی حل </a:t>
            </a:r>
            <a:r>
              <a:rPr lang="fa-IR" sz="2000" dirty="0" smtClean="0">
                <a:cs typeface="B Traffic" pitchFamily="2" charset="-78"/>
              </a:rPr>
              <a:t>مشکل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dirty="0">
                <a:cs typeface="B Traffic" pitchFamily="2" charset="-78"/>
              </a:rPr>
              <a:t>سایر معیارها : معیارهای دیگری نیز می تواند برای اولویت بندی کردن نیازهای بهداشتی - سلامت مورد استفاده قرار گیرد مانند:</a:t>
            </a:r>
            <a:endParaRPr lang="en-US" sz="2000" dirty="0">
              <a:cs typeface="B Traffic" pitchFamily="2" charset="-78"/>
            </a:endParaRPr>
          </a:p>
          <a:p>
            <a:pPr lvl="1" algn="just">
              <a:lnSpc>
                <a:spcPct val="150000"/>
              </a:lnSpc>
            </a:pPr>
            <a:r>
              <a:rPr lang="fa-IR" sz="2000" dirty="0">
                <a:cs typeface="B Traffic" pitchFamily="2" charset="-78"/>
              </a:rPr>
              <a:t>موثربودن مداخله آموزشی در حل مشکل</a:t>
            </a:r>
            <a:endParaRPr lang="en-US" sz="2000" dirty="0">
              <a:cs typeface="B Traffic" pitchFamily="2" charset="-78"/>
            </a:endParaRPr>
          </a:p>
          <a:p>
            <a:pPr lvl="1" algn="just">
              <a:lnSpc>
                <a:spcPct val="150000"/>
              </a:lnSpc>
            </a:pPr>
            <a:r>
              <a:rPr lang="fa-IR" sz="2000" dirty="0">
                <a:cs typeface="B Traffic" pitchFamily="2" charset="-78"/>
              </a:rPr>
              <a:t>فوریت حل مشکل</a:t>
            </a:r>
            <a:endParaRPr lang="en-US" sz="2000" dirty="0">
              <a:cs typeface="B Traffic" pitchFamily="2" charset="-78"/>
            </a:endParaRPr>
          </a:p>
          <a:p>
            <a:pPr lvl="1" algn="just">
              <a:lnSpc>
                <a:spcPct val="150000"/>
              </a:lnSpc>
            </a:pPr>
            <a:r>
              <a:rPr lang="fa-IR" sz="2000" dirty="0">
                <a:cs typeface="B Traffic" pitchFamily="2" charset="-78"/>
              </a:rPr>
              <a:t>قابلیت انجام مداخله در حل مشکل </a:t>
            </a:r>
            <a:endParaRPr lang="en-US" sz="2000" dirty="0">
              <a:cs typeface="B Traffic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504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/>
              <a:t/>
            </a:r>
            <a:br>
              <a:rPr lang="fa-IR" dirty="0"/>
            </a:br>
            <a:r>
              <a:rPr lang="fa-IR" sz="2700" dirty="0">
                <a:cs typeface="B Titr" pitchFamily="2" charset="-78"/>
              </a:rPr>
              <a:t>مرحله سوم : تعیین و اولویت بندی نمودن مشکلات بهداشتی منطقه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اقدام هریک </a:t>
            </a:r>
            <a:r>
              <a:rPr lang="fa-IR" sz="2600" b="1" dirty="0">
                <a:cs typeface="B Traffic" pitchFamily="2" charset="-78"/>
              </a:rPr>
              <a:t>از اعضاء تیم نیازسنجی با توجه به اطلاعات تکمیلی مورد نیاز وروشهای جمع آوری آنهانسبت به برنامه ریزی و تعیین افراد،گروه ها،اسناد و گزارشات و مناطقی </a:t>
            </a:r>
            <a:r>
              <a:rPr lang="fa-IR" sz="2600" b="1" dirty="0" smtClean="0">
                <a:cs typeface="B Traffic" pitchFamily="2" charset="-78"/>
              </a:rPr>
              <a:t>.</a:t>
            </a:r>
            <a:endParaRPr lang="en-US" sz="2600" dirty="0">
              <a:cs typeface="B Traffic" pitchFamily="2" charset="-78"/>
            </a:endParaRPr>
          </a:p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اقدام هریک از اعضاء تیم نیازسنجی به تجزیه و تحلیل داده ها پس </a:t>
            </a:r>
            <a:r>
              <a:rPr lang="fa-IR" sz="2600" b="1" dirty="0">
                <a:cs typeface="B Traffic" pitchFamily="2" charset="-78"/>
              </a:rPr>
              <a:t>از مراجعه به منابع اطلاعاتی و کسب اطلاعات تکمیلی مورد </a:t>
            </a:r>
            <a:r>
              <a:rPr lang="fa-IR" sz="2600" b="1" dirty="0" smtClean="0">
                <a:cs typeface="B Traffic" pitchFamily="2" charset="-78"/>
              </a:rPr>
              <a:t>نیاز و ثبت آن در </a:t>
            </a:r>
            <a:r>
              <a:rPr lang="fa-IR" sz="2600" b="1" dirty="0">
                <a:cs typeface="B Traffic" pitchFamily="2" charset="-78"/>
              </a:rPr>
              <a:t>کاربرگ 1 </a:t>
            </a:r>
            <a:r>
              <a:rPr lang="fa-IR" sz="2600" b="1" dirty="0" smtClean="0">
                <a:cs typeface="B Traffic" pitchFamily="2" charset="-78"/>
              </a:rPr>
              <a:t>و </a:t>
            </a:r>
            <a:r>
              <a:rPr lang="fa-IR" sz="2600" b="1" dirty="0">
                <a:cs typeface="B Traffic" pitchFamily="2" charset="-78"/>
              </a:rPr>
              <a:t>منابع و مصادیقی که در تعیین آن نیاز، مورد استناد قرار گرفته </a:t>
            </a:r>
            <a:r>
              <a:rPr lang="fa-IR" sz="2600" b="1" dirty="0" smtClean="0">
                <a:cs typeface="B Traffic" pitchFamily="2" charset="-78"/>
              </a:rPr>
              <a:t>است.</a:t>
            </a:r>
            <a:endParaRPr lang="en-US" sz="2600" dirty="0">
              <a:cs typeface="B Traffic" pitchFamily="2" charset="-78"/>
            </a:endParaRPr>
          </a:p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تحویل کاربرگ های تکمیل شده هر </a:t>
            </a:r>
            <a:r>
              <a:rPr lang="fa-IR" sz="2600" b="1" dirty="0">
                <a:cs typeface="B Traffic" pitchFamily="2" charset="-78"/>
              </a:rPr>
              <a:t>یک از اعضاء تیم نیازسنجی 2 روزقبل از جلسه </a:t>
            </a:r>
            <a:r>
              <a:rPr lang="fa-IR" sz="2600" b="1" dirty="0" smtClean="0">
                <a:cs typeface="B Traffic" pitchFamily="2" charset="-78"/>
              </a:rPr>
              <a:t>دوم به دبیر تیم.</a:t>
            </a:r>
            <a:endParaRPr lang="en-US" sz="2600" dirty="0">
              <a:cs typeface="B Traffic" pitchFamily="2" charset="-78"/>
            </a:endParaRPr>
          </a:p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جمع بندی نیازهای ذکر شده  توسط دبیر </a:t>
            </a:r>
            <a:r>
              <a:rPr lang="fa-IR" sz="2600" b="1" dirty="0">
                <a:cs typeface="B Traffic" pitchFamily="2" charset="-78"/>
              </a:rPr>
              <a:t>تیم نیاز سنجی </a:t>
            </a:r>
            <a:r>
              <a:rPr lang="fa-IR" sz="2600" b="1" dirty="0" smtClean="0">
                <a:cs typeface="B Traffic" pitchFamily="2" charset="-78"/>
              </a:rPr>
              <a:t>و ثبت  عناوین کلیه </a:t>
            </a:r>
            <a:r>
              <a:rPr lang="fa-IR" sz="2600" b="1" dirty="0">
                <a:cs typeface="B Traffic" pitchFamily="2" charset="-78"/>
              </a:rPr>
              <a:t>مشکلات </a:t>
            </a:r>
            <a:r>
              <a:rPr lang="fa-IR" sz="2600" b="1" dirty="0" smtClean="0">
                <a:cs typeface="B Traffic" pitchFamily="2" charset="-78"/>
              </a:rPr>
              <a:t>در </a:t>
            </a:r>
            <a:r>
              <a:rPr lang="fa-IR" sz="2600" b="1" dirty="0">
                <a:cs typeface="B Traffic" pitchFamily="2" charset="-78"/>
              </a:rPr>
              <a:t>کاربرگ 2 </a:t>
            </a:r>
            <a:r>
              <a:rPr lang="fa-IR" sz="2600" b="1" dirty="0" smtClean="0">
                <a:cs typeface="B Traffic" pitchFamily="2" charset="-78"/>
              </a:rPr>
              <a:t>وتکثیر </a:t>
            </a:r>
            <a:r>
              <a:rPr lang="fa-IR" sz="2600" b="1" dirty="0">
                <a:cs typeface="B Traffic" pitchFamily="2" charset="-78"/>
              </a:rPr>
              <a:t>کاربرگ تکمیل شده را به طریق مقتضی به تعداد </a:t>
            </a:r>
            <a:r>
              <a:rPr lang="fa-IR" sz="2600" b="1" dirty="0" smtClean="0">
                <a:cs typeface="B Traffic" pitchFamily="2" charset="-78"/>
              </a:rPr>
              <a:t>اعضاء.  و ثبت عناوین در کاربرگ .</a:t>
            </a:r>
            <a:endParaRPr lang="en-US" sz="2600" dirty="0">
              <a:cs typeface="B Traffic" pitchFamily="2" charset="-78"/>
            </a:endParaRPr>
          </a:p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دعوت از اعضاء جهت جلسه دوم  توسط  دبیر </a:t>
            </a:r>
            <a:r>
              <a:rPr lang="fa-IR" sz="2600" b="1" dirty="0">
                <a:cs typeface="B Traffic" pitchFamily="2" charset="-78"/>
              </a:rPr>
              <a:t>تیم نیاز سنجی با هماهنگی رئیس </a:t>
            </a:r>
            <a:r>
              <a:rPr lang="fa-IR" sz="2600" b="1" dirty="0" smtClean="0">
                <a:cs typeface="B Traffic" pitchFamily="2" charset="-78"/>
              </a:rPr>
              <a:t>تیم.</a:t>
            </a:r>
            <a:endParaRPr lang="en-US" sz="2600" dirty="0">
              <a:cs typeface="B Traffic" pitchFamily="2" charset="-78"/>
            </a:endParaRPr>
          </a:p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توضیح مراحل آتی نیاز سنجی منجمله معیارهای اولویت بندی  توسط رئیس </a:t>
            </a:r>
            <a:r>
              <a:rPr lang="fa-IR" sz="2600" b="1" dirty="0">
                <a:cs typeface="B Traffic" pitchFamily="2" charset="-78"/>
              </a:rPr>
              <a:t>تیم نیاز سنجی </a:t>
            </a:r>
            <a:r>
              <a:rPr lang="fa-IR" sz="2600" b="1" dirty="0" smtClean="0">
                <a:cs typeface="B Traffic" pitchFamily="2" charset="-78"/>
              </a:rPr>
              <a:t>.</a:t>
            </a:r>
            <a:endParaRPr lang="en-US" sz="2600" dirty="0">
              <a:cs typeface="B Traffic" pitchFamily="2" charset="-78"/>
            </a:endParaRPr>
          </a:p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 نمره دهی هریک </a:t>
            </a:r>
            <a:r>
              <a:rPr lang="fa-IR" sz="2600" b="1" dirty="0">
                <a:cs typeface="B Traffic" pitchFamily="2" charset="-78"/>
              </a:rPr>
              <a:t>از اعضاء به هر یک از مشکلات بهداشتی </a:t>
            </a:r>
            <a:r>
              <a:rPr lang="fa-IR" sz="2600" b="1" dirty="0" smtClean="0">
                <a:cs typeface="B Traffic" pitchFamily="2" charset="-78"/>
              </a:rPr>
              <a:t>از1 تا 5  در </a:t>
            </a:r>
            <a:r>
              <a:rPr lang="fa-IR" sz="2600" b="1" dirty="0">
                <a:cs typeface="B Traffic" pitchFamily="2" charset="-78"/>
              </a:rPr>
              <a:t>کاربرگ 2 </a:t>
            </a:r>
            <a:r>
              <a:rPr lang="fa-IR" sz="2600" b="1" dirty="0" smtClean="0">
                <a:cs typeface="B Traffic" pitchFamily="2" charset="-78"/>
              </a:rPr>
              <a:t>.</a:t>
            </a:r>
            <a:endParaRPr lang="en-US" sz="2600" dirty="0">
              <a:cs typeface="B Traffic" pitchFamily="2" charset="-78"/>
            </a:endParaRPr>
          </a:p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 ثبت و جمع بندی نمرات مکتسبه در کاربرگ 3  توسط رئیس </a:t>
            </a:r>
            <a:r>
              <a:rPr lang="fa-IR" sz="2600" b="1" dirty="0">
                <a:cs typeface="B Traffic" pitchFamily="2" charset="-78"/>
              </a:rPr>
              <a:t>تیم نیازسنجی </a:t>
            </a:r>
            <a:r>
              <a:rPr lang="fa-IR" sz="2600" b="1" dirty="0" smtClean="0">
                <a:cs typeface="B Traffic" pitchFamily="2" charset="-78"/>
              </a:rPr>
              <a:t>.</a:t>
            </a:r>
            <a:endParaRPr lang="en-US" sz="2600" dirty="0">
              <a:cs typeface="B Traffic" pitchFamily="2" charset="-78"/>
            </a:endParaRPr>
          </a:p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انتخاب واعلام  5مشکل </a:t>
            </a:r>
            <a:r>
              <a:rPr lang="fa-IR" sz="2600" b="1" dirty="0">
                <a:cs typeface="B Traffic" pitchFamily="2" charset="-78"/>
              </a:rPr>
              <a:t>با نمره مکتسبه بیشتر به عنوان مشکل بهداشتی  </a:t>
            </a:r>
            <a:r>
              <a:rPr lang="fa-IR" sz="2600" b="1" dirty="0" smtClean="0">
                <a:cs typeface="B Traffic" pitchFamily="2" charset="-78"/>
              </a:rPr>
              <a:t>و ثبت در کاربرگ 4 .</a:t>
            </a:r>
            <a:endParaRPr lang="en-US" sz="2600" dirty="0">
              <a:cs typeface="B Traffic" pitchFamily="2" charset="-78"/>
            </a:endParaRPr>
          </a:p>
          <a:p>
            <a:pPr lvl="0">
              <a:lnSpc>
                <a:spcPct val="170000"/>
              </a:lnSpc>
            </a:pPr>
            <a:r>
              <a:rPr lang="fa-IR" sz="2600" b="1" dirty="0" smtClean="0">
                <a:cs typeface="B Traffic" pitchFamily="2" charset="-78"/>
              </a:rPr>
              <a:t>ارسال فرم 1به سطح بالاتر  توسط دبیر </a:t>
            </a:r>
            <a:r>
              <a:rPr lang="fa-IR" sz="2600" b="1" dirty="0">
                <a:cs typeface="B Traffic" pitchFamily="2" charset="-78"/>
              </a:rPr>
              <a:t>تیم نیاز سنجی </a:t>
            </a:r>
            <a:r>
              <a:rPr lang="fa-IR" sz="2600" b="1" dirty="0" smtClean="0">
                <a:cs typeface="B Traffic" pitchFamily="2" charset="-78"/>
              </a:rPr>
              <a:t>.</a:t>
            </a:r>
            <a:endParaRPr lang="en-US" sz="2600" dirty="0">
              <a:cs typeface="B Traffic" pitchFamily="2" charset="-78"/>
            </a:endParaRPr>
          </a:p>
          <a:p>
            <a:pPr>
              <a:lnSpc>
                <a:spcPct val="170000"/>
              </a:lnSpc>
              <a:buNone/>
            </a:pP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>
                <a:cs typeface="B Titr" pitchFamily="2" charset="-78"/>
              </a:rPr>
              <a:t>گام های اجرائی مرحله </a:t>
            </a:r>
            <a:r>
              <a:rPr lang="fa-IR" sz="2400" b="1" dirty="0" smtClean="0">
                <a:cs typeface="B Titr" pitchFamily="2" charset="-78"/>
              </a:rPr>
              <a:t>سوم:</a:t>
            </a:r>
            <a:endParaRPr lang="fa-IR" sz="24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874821"/>
            <a:ext cx="8229600" cy="4983179"/>
          </a:xfrm>
        </p:spPr>
        <p:txBody>
          <a:bodyPr>
            <a:normAutofit/>
          </a:bodyPr>
          <a:lstStyle/>
          <a:p>
            <a:pPr algn="just"/>
            <a:r>
              <a:rPr lang="fa-IR" sz="2400" dirty="0">
                <a:cs typeface="B Traffic" pitchFamily="2" charset="-78"/>
              </a:rPr>
              <a:t>عنوان نمودن گروه / گروه های هدف بالقوه می تواند بر اساس میزان آگاهی، نگرش و رفتارافراد باشد یا بر اساس مکان جغرافیائی ، تعلق به گروه های جمعیتی یا سنی خاص و یا افراد با رفتار ویا وضعیت بیولوژیک ویژه صورت </a:t>
            </a:r>
            <a:r>
              <a:rPr lang="fa-IR" sz="2400" dirty="0" smtClean="0">
                <a:cs typeface="B Traffic" pitchFamily="2" charset="-78"/>
              </a:rPr>
              <a:t>گیرد.</a:t>
            </a:r>
            <a:endParaRPr lang="fa-IR" sz="2400" dirty="0">
              <a:cs typeface="B Traffic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8729634" cy="642918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/>
              <a:t/>
            </a:r>
            <a:br>
              <a:rPr lang="fa-IR" dirty="0"/>
            </a:br>
            <a:r>
              <a:rPr lang="fa-IR" sz="2700" b="1" dirty="0">
                <a:cs typeface="B Titr" pitchFamily="2" charset="-78"/>
              </a:rPr>
              <a:t>مرحله چهارم :    تعیین گروه/ گروه های هدف بالقوه و علل رفتاری و غیررفتاری مشکلات بهداشتی اولویت دار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fa-IR" sz="2000" b="1" dirty="0">
                <a:cs typeface="B Koodak" pitchFamily="2" charset="-78"/>
              </a:rPr>
              <a:t>اندازه گروه : </a:t>
            </a:r>
            <a:r>
              <a:rPr lang="fa-IR" sz="2000" dirty="0">
                <a:cs typeface="B Traffic" pitchFamily="2" charset="-78"/>
              </a:rPr>
              <a:t>به این معنا که کدام دسته از افراد از نظر تعداد بیش از بقیه تحت تاثیر مشکل است.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b="1" dirty="0">
                <a:cs typeface="B Koodak" pitchFamily="2" charset="-78"/>
              </a:rPr>
              <a:t>بروز مشکل: </a:t>
            </a:r>
            <a:r>
              <a:rPr lang="fa-IR" sz="2000" dirty="0">
                <a:cs typeface="B Traffic" pitchFamily="2" charset="-78"/>
              </a:rPr>
              <a:t>به این معنا که در کدام دسته از افراد بروز مشکل بیشتر دیده میشود.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b="1" dirty="0">
                <a:cs typeface="B Koodak" pitchFamily="2" charset="-78"/>
              </a:rPr>
              <a:t>شدت مشکل: </a:t>
            </a:r>
            <a:r>
              <a:rPr lang="fa-IR" sz="2000" dirty="0">
                <a:cs typeface="B Traffic" pitchFamily="2" charset="-78"/>
              </a:rPr>
              <a:t>به این معنا که در کدام دسته از افراد بروز مشکل شدیدتر و با مرگ و میریا ناتوانی یا بار مالی بیشتری همراه است.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b="1" dirty="0">
                <a:cs typeface="B Koodak" pitchFamily="2" charset="-78"/>
              </a:rPr>
              <a:t>بی پناهی: </a:t>
            </a:r>
            <a:r>
              <a:rPr lang="fa-IR" sz="2000" dirty="0">
                <a:cs typeface="B Traffic" pitchFamily="2" charset="-78"/>
              </a:rPr>
              <a:t>به این معنا که کدام دسته از افراد توسط سازمانهای مشابه در خصوص آن مشکل حمایت کمتری می شوند.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b="1" dirty="0">
                <a:cs typeface="B Koodak" pitchFamily="2" charset="-78"/>
              </a:rPr>
              <a:t>قابلیت دسترسی : </a:t>
            </a:r>
            <a:r>
              <a:rPr lang="fa-IR" sz="2000" dirty="0">
                <a:cs typeface="B Traffic" pitchFamily="2" charset="-78"/>
              </a:rPr>
              <a:t>به این معنا که کدام دسته از افراد تحت تاثیر مشکل جهت انجام مداخله در دسترس ترند و دستیابی به آنها آسانتر است.</a:t>
            </a:r>
            <a:endParaRPr lang="en-US" sz="2000" dirty="0">
              <a:cs typeface="B Traffic" pitchFamily="2" charset="-78"/>
            </a:endParaRPr>
          </a:p>
          <a:p>
            <a:pPr algn="just">
              <a:lnSpc>
                <a:spcPct val="150000"/>
              </a:lnSpc>
              <a:buNone/>
            </a:pPr>
            <a:endParaRPr lang="fa-IR" sz="2000" dirty="0">
              <a:cs typeface="B Traffic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229600" cy="357190"/>
          </a:xfrm>
        </p:spPr>
        <p:txBody>
          <a:bodyPr>
            <a:normAutofit fontScale="90000"/>
          </a:bodyPr>
          <a:lstStyle/>
          <a:p>
            <a:pPr algn="r"/>
            <a:r>
              <a:rPr lang="fa-IR" sz="2700" b="1" dirty="0" smtClean="0">
                <a:cs typeface="B Titr" pitchFamily="2" charset="-78"/>
              </a:rPr>
              <a:t>دسته </a:t>
            </a:r>
            <a:r>
              <a:rPr lang="fa-IR" sz="2700" b="1" dirty="0">
                <a:cs typeface="B Titr" pitchFamily="2" charset="-78"/>
              </a:rPr>
              <a:t>بندی کردن گروه / گروه های هدف </a:t>
            </a:r>
            <a:r>
              <a:rPr lang="fa-IR" sz="2700" b="1" dirty="0" smtClean="0">
                <a:cs typeface="B Titr" pitchFamily="2" charset="-78"/>
              </a:rPr>
              <a:t>به قرار زیر است :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714752"/>
            <a:ext cx="8229600" cy="1668443"/>
          </a:xfrm>
        </p:spPr>
        <p:txBody>
          <a:bodyPr/>
          <a:lstStyle/>
          <a:p>
            <a:pPr algn="just">
              <a:buNone/>
            </a:pPr>
            <a:r>
              <a:rPr lang="fa-IR" dirty="0" smtClean="0">
                <a:cs typeface="B Koodak" pitchFamily="2" charset="-78"/>
              </a:rPr>
              <a:t>ناشی </a:t>
            </a:r>
            <a:r>
              <a:rPr lang="fa-IR" dirty="0">
                <a:cs typeface="B Koodak" pitchFamily="2" charset="-78"/>
              </a:rPr>
              <a:t>از نبود امکانات،دسترسی، تجهیزات یا قوانین و مقررات است.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cs typeface="B Titr" pitchFamily="2" charset="-78"/>
              </a:rPr>
              <a:t>علل رفتاری :</a:t>
            </a:r>
            <a:endParaRPr lang="fa-IR" sz="2400" dirty="0">
              <a:cs typeface="B Tit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8596" y="2643182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B Titr" pitchFamily="2" charset="-78"/>
              </a:rPr>
              <a:t>علل  غیر رفتاری :</a:t>
            </a:r>
            <a:endParaRPr kumimoji="0" lang="fa-IR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643050"/>
            <a:ext cx="8229600" cy="11430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B Koodak" pitchFamily="2" charset="-78"/>
              </a:rPr>
              <a:t>عللی که از رفتار افراد در معرض خطر نشات گرفته و باعث بوجود آمدن مشکل شده اند.</a:t>
            </a:r>
            <a:endParaRPr kumimoji="0" lang="fa-I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71480"/>
            <a:ext cx="8643998" cy="5554683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fa-IR" sz="2000" b="1" dirty="0" smtClean="0">
                <a:cs typeface="B Traffic" pitchFamily="2" charset="-78"/>
              </a:rPr>
              <a:t>ابلاغ اولویتهای بهداشتی خانه های بهداشت / پایگاه های بهداشتی به واحد های مرتبط در مرکز بهداشت شهرستان  توسط دبیر </a:t>
            </a:r>
            <a:r>
              <a:rPr lang="fa-IR" sz="2000" b="1" dirty="0">
                <a:cs typeface="B Traffic" pitchFamily="2" charset="-78"/>
              </a:rPr>
              <a:t>تیم نیاز سنجی شهرستان </a:t>
            </a:r>
            <a:r>
              <a:rPr lang="fa-IR" sz="2000" b="1" dirty="0" smtClean="0">
                <a:cs typeface="B Traffic" pitchFamily="2" charset="-78"/>
              </a:rPr>
              <a:t>.</a:t>
            </a:r>
            <a:r>
              <a:rPr lang="fa-IR" sz="1600" b="1" dirty="0" smtClean="0">
                <a:solidFill>
                  <a:srgbClr val="FF0000"/>
                </a:solidFill>
                <a:cs typeface="B Koodak" pitchFamily="2" charset="-78"/>
              </a:rPr>
              <a:t>بدین </a:t>
            </a:r>
            <a:r>
              <a:rPr lang="fa-IR" sz="1600" b="1" dirty="0">
                <a:solidFill>
                  <a:srgbClr val="FF0000"/>
                </a:solidFill>
                <a:cs typeface="B Koodak" pitchFamily="2" charset="-78"/>
              </a:rPr>
              <a:t>ترتیب آمادگی لازم جهت تعیین علل رفتاری و غیررفتاری هر یک از اولویتها ونهایتا تعیین گروه های هدف اختصاصی فراهم می شود. </a:t>
            </a:r>
            <a:endParaRPr lang="en-US" sz="2000" dirty="0">
              <a:solidFill>
                <a:srgbClr val="FF0000"/>
              </a:solidFill>
              <a:cs typeface="B Koodak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b="1" dirty="0" smtClean="0">
                <a:cs typeface="B Traffic" pitchFamily="2" charset="-78"/>
              </a:rPr>
              <a:t> ثبت 5 اولویت بهداشتی  تعیین شده در یک صفحه از کاربرگ 4  </a:t>
            </a:r>
            <a:r>
              <a:rPr lang="fa-IR" sz="2000" b="1" dirty="0" smtClean="0">
                <a:solidFill>
                  <a:srgbClr val="FF0000"/>
                </a:solidFill>
                <a:cs typeface="B Traffic" pitchFamily="2" charset="-78"/>
              </a:rPr>
              <a:t>(</a:t>
            </a:r>
            <a:r>
              <a:rPr lang="fa-IR" sz="1200" b="1" dirty="0" smtClean="0">
                <a:solidFill>
                  <a:srgbClr val="FF0000"/>
                </a:solidFill>
                <a:cs typeface="B Koodak" pitchFamily="2" charset="-78"/>
              </a:rPr>
              <a:t>5 کاربرگ برای 5 اولویت).</a:t>
            </a:r>
            <a:endParaRPr lang="en-US" sz="2000" b="1" dirty="0">
              <a:solidFill>
                <a:srgbClr val="FF0000"/>
              </a:solidFill>
              <a:cs typeface="B Koodak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b="1" dirty="0" smtClean="0">
                <a:cs typeface="B Traffic" pitchFamily="2" charset="-78"/>
              </a:rPr>
              <a:t>تشکیل جلسه تیم </a:t>
            </a:r>
            <a:r>
              <a:rPr lang="fa-IR" sz="2000" b="1" dirty="0">
                <a:cs typeface="B Traffic" pitchFamily="2" charset="-78"/>
              </a:rPr>
              <a:t>نیازسنجی مرکزبهداشت شهرستان </a:t>
            </a:r>
            <a:r>
              <a:rPr lang="fa-IR" sz="2000" b="1" dirty="0" smtClean="0">
                <a:cs typeface="B Traffic" pitchFamily="2" charset="-78"/>
              </a:rPr>
              <a:t>داده </a:t>
            </a:r>
            <a:r>
              <a:rPr lang="fa-IR" sz="2000" b="1" dirty="0">
                <a:cs typeface="B Traffic" pitchFamily="2" charset="-78"/>
              </a:rPr>
              <a:t>و </a:t>
            </a:r>
            <a:r>
              <a:rPr lang="fa-IR" sz="2000" b="1" dirty="0" smtClean="0">
                <a:cs typeface="B Traffic" pitchFamily="2" charset="-78"/>
              </a:rPr>
              <a:t>بررسی </a:t>
            </a:r>
            <a:r>
              <a:rPr lang="fa-IR" sz="2000" b="1" dirty="0">
                <a:cs typeface="B Traffic" pitchFamily="2" charset="-78"/>
              </a:rPr>
              <a:t>اولویت های بهداشتی  اعلام شده از سوی خانه های بهداشت / پایگاه های </a:t>
            </a:r>
            <a:r>
              <a:rPr lang="fa-IR" sz="2000" b="1" dirty="0" smtClean="0">
                <a:cs typeface="B Traffic" pitchFamily="2" charset="-78"/>
              </a:rPr>
              <a:t>بهداشتی.  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b="1" dirty="0" smtClean="0">
                <a:cs typeface="B Traffic" pitchFamily="2" charset="-78"/>
              </a:rPr>
              <a:t>تعیین گروه </a:t>
            </a:r>
            <a:r>
              <a:rPr lang="fa-IR" sz="2000" b="1" dirty="0">
                <a:cs typeface="B Traffic" pitchFamily="2" charset="-78"/>
              </a:rPr>
              <a:t>/ گروه های هدف بالقوه توسط اعضاء با هدایت رئیس تیم </a:t>
            </a:r>
            <a:r>
              <a:rPr lang="fa-IR" sz="2000" b="1" dirty="0" smtClean="0">
                <a:cs typeface="B Traffic" pitchFamily="2" charset="-78"/>
              </a:rPr>
              <a:t>و </a:t>
            </a:r>
            <a:r>
              <a:rPr lang="fa-IR" sz="2000" b="1" dirty="0">
                <a:cs typeface="B Traffic" pitchFamily="2" charset="-78"/>
              </a:rPr>
              <a:t>از طریق بارش افکار </a:t>
            </a:r>
            <a:r>
              <a:rPr lang="fa-IR" sz="2000" b="1" dirty="0" smtClean="0">
                <a:cs typeface="B Traffic" pitchFamily="2" charset="-78"/>
              </a:rPr>
              <a:t>و درج در  کاربرگ4 توسط </a:t>
            </a:r>
            <a:r>
              <a:rPr lang="fa-IR" sz="2000" b="1" dirty="0">
                <a:cs typeface="B Traffic" pitchFamily="2" charset="-78"/>
              </a:rPr>
              <a:t>دبیر </a:t>
            </a:r>
            <a:r>
              <a:rPr lang="fa-IR" sz="2000" b="1" dirty="0" smtClean="0">
                <a:cs typeface="B Traffic" pitchFamily="2" charset="-78"/>
              </a:rPr>
              <a:t>مربوط </a:t>
            </a:r>
            <a:r>
              <a:rPr lang="fa-IR" sz="2000" b="1" dirty="0">
                <a:cs typeface="B Traffic" pitchFamily="2" charset="-78"/>
              </a:rPr>
              <a:t>به هر </a:t>
            </a:r>
            <a:r>
              <a:rPr lang="fa-IR" sz="2000" b="1" dirty="0" smtClean="0">
                <a:cs typeface="B Traffic" pitchFamily="2" charset="-78"/>
              </a:rPr>
              <a:t>اولویت.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1800" b="1" dirty="0" smtClean="0">
                <a:cs typeface="B Traffic" pitchFamily="2" charset="-78"/>
              </a:rPr>
              <a:t>تهیه لیست علل بوجود آمدن مشکل با </a:t>
            </a:r>
            <a:r>
              <a:rPr lang="fa-IR" sz="1800" b="1" dirty="0">
                <a:cs typeface="B Traffic" pitchFamily="2" charset="-78"/>
              </a:rPr>
              <a:t>هدایت رئیس تیم نیاز سنجی و </a:t>
            </a:r>
            <a:r>
              <a:rPr lang="fa-IR" sz="1400" b="1" dirty="0">
                <a:solidFill>
                  <a:srgbClr val="FF0000"/>
                </a:solidFill>
                <a:cs typeface="B Koodak" pitchFamily="2" charset="-78"/>
              </a:rPr>
              <a:t>از </a:t>
            </a:r>
            <a:r>
              <a:rPr lang="fa-IR" sz="1400" b="1" dirty="0" smtClean="0">
                <a:solidFill>
                  <a:srgbClr val="FF0000"/>
                </a:solidFill>
                <a:cs typeface="B Koodak" pitchFamily="2" charset="-78"/>
              </a:rPr>
              <a:t>طریق </a:t>
            </a:r>
            <a:r>
              <a:rPr lang="fa-IR" sz="1200" b="1" dirty="0" smtClean="0">
                <a:solidFill>
                  <a:srgbClr val="FF0000"/>
                </a:solidFill>
                <a:cs typeface="B Koodak" pitchFamily="2" charset="-78"/>
              </a:rPr>
              <a:t>بارش افکار </a:t>
            </a:r>
            <a:r>
              <a:rPr lang="fa-IR" sz="1800" b="1" dirty="0" smtClean="0">
                <a:cs typeface="B Traffic" pitchFamily="2" charset="-78"/>
              </a:rPr>
              <a:t>و دسته بندی علل در </a:t>
            </a:r>
            <a:r>
              <a:rPr lang="fa-IR" sz="1800" b="1" dirty="0">
                <a:cs typeface="B Traffic" pitchFamily="2" charset="-78"/>
              </a:rPr>
              <a:t>دو دسته "علل رفتاری" و " علل </a:t>
            </a:r>
            <a:r>
              <a:rPr lang="fa-IR" sz="1800" b="1" dirty="0" smtClean="0">
                <a:cs typeface="B Traffic" pitchFamily="2" charset="-78"/>
              </a:rPr>
              <a:t>غیررفتاری” و درج در </a:t>
            </a:r>
            <a:r>
              <a:rPr lang="fa-IR" sz="1800" b="1" dirty="0">
                <a:cs typeface="B Traffic" pitchFamily="2" charset="-78"/>
              </a:rPr>
              <a:t>کاربرگ 4 هر </a:t>
            </a:r>
            <a:r>
              <a:rPr lang="fa-IR" sz="1800" b="1" dirty="0" smtClean="0">
                <a:cs typeface="B Traffic" pitchFamily="2" charset="-78"/>
              </a:rPr>
              <a:t>اولویت.</a:t>
            </a:r>
            <a:endParaRPr lang="en-US" sz="18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1600" b="1" dirty="0" smtClean="0">
                <a:solidFill>
                  <a:srgbClr val="FF0000"/>
                </a:solidFill>
                <a:cs typeface="B Koodak" pitchFamily="2" charset="-78"/>
              </a:rPr>
              <a:t>فقط </a:t>
            </a:r>
            <a:r>
              <a:rPr lang="fa-IR" sz="1600" b="1" dirty="0">
                <a:solidFill>
                  <a:srgbClr val="FF0000"/>
                </a:solidFill>
                <a:cs typeface="B Koodak" pitchFamily="2" charset="-78"/>
              </a:rPr>
              <a:t>در خصوص اولویتهای خانه های بهداشت و پایگاه های بهداشتی مرکز بهدشت شهرستان این وظیفه را به عهده خواهد داشت . </a:t>
            </a:r>
            <a:r>
              <a:rPr lang="fa-IR" sz="1600" b="1" dirty="0" smtClean="0">
                <a:solidFill>
                  <a:srgbClr val="FF0000"/>
                </a:solidFill>
                <a:cs typeface="B Koodak" pitchFamily="2" charset="-78"/>
              </a:rPr>
              <a:t>بقیه سطوح خودشان انجام می دهند . </a:t>
            </a:r>
            <a:endParaRPr lang="en-US" sz="1600" dirty="0">
              <a:solidFill>
                <a:srgbClr val="FF0000"/>
              </a:solidFill>
              <a:cs typeface="B Koodak" pitchFamily="2" charset="-78"/>
            </a:endParaRPr>
          </a:p>
          <a:p>
            <a:pPr algn="just">
              <a:lnSpc>
                <a:spcPct val="150000"/>
              </a:lnSpc>
              <a:buNone/>
            </a:pPr>
            <a:endParaRPr lang="fa-IR" sz="2000" dirty="0">
              <a:cs typeface="B Traffic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>
                <a:cs typeface="B Titr" pitchFamily="2" charset="-78"/>
              </a:rPr>
              <a:t>گام های اجرائی مرحله </a:t>
            </a:r>
            <a:r>
              <a:rPr lang="fa-IR" sz="2400" b="1" dirty="0" smtClean="0">
                <a:cs typeface="B Titr" pitchFamily="2" charset="-78"/>
              </a:rPr>
              <a:t>چهار:</a:t>
            </a:r>
            <a:endParaRPr lang="fa-IR" sz="24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fa-IR" sz="3200" dirty="0">
                <a:cs typeface="B Koodak" pitchFamily="2" charset="-78"/>
              </a:rPr>
              <a:t>معیارهای تعیین گروه / گروه های هدف </a:t>
            </a:r>
            <a:r>
              <a:rPr lang="fa-IR" sz="3200" dirty="0" smtClean="0">
                <a:cs typeface="B Koodak" pitchFamily="2" charset="-78"/>
              </a:rPr>
              <a:t>:</a:t>
            </a:r>
          </a:p>
          <a:p>
            <a:pPr lvl="0"/>
            <a:r>
              <a:rPr lang="fa-IR" dirty="0">
                <a:cs typeface="B Traffic" pitchFamily="2" charset="-78"/>
              </a:rPr>
              <a:t>نوع رفتار و نگرش مشکل زای افراد.</a:t>
            </a:r>
            <a:endParaRPr lang="en-US" dirty="0">
              <a:cs typeface="B Traffic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دارا بودن کمترین اطلاعات درباره پیشگیری از مشکل. </a:t>
            </a:r>
            <a:endParaRPr lang="en-US" dirty="0">
              <a:cs typeface="B Traffic" pitchFamily="2" charset="-78"/>
            </a:endParaRPr>
          </a:p>
          <a:p>
            <a:pPr lvl="0"/>
            <a:r>
              <a:rPr lang="fa-IR" dirty="0">
                <a:cs typeface="B Traffic" pitchFamily="2" charset="-78"/>
              </a:rPr>
              <a:t> درمعرض بیشترین خطر بودن ایشان  به دلیل شیوه زندگیشان. </a:t>
            </a:r>
            <a:endParaRPr lang="en-US" dirty="0">
              <a:cs typeface="B Traffic" pitchFamily="2" charset="-78"/>
            </a:endParaRPr>
          </a:p>
          <a:p>
            <a:pPr>
              <a:buNone/>
            </a:pPr>
            <a:endParaRPr lang="fa-IR" dirty="0">
              <a:cs typeface="B Koodak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/>
              <a:t/>
            </a:r>
            <a:br>
              <a:rPr lang="fa-IR" dirty="0"/>
            </a:br>
            <a:r>
              <a:rPr lang="fa-IR" sz="2700" b="1" dirty="0">
                <a:cs typeface="B Titr" pitchFamily="2" charset="-78"/>
              </a:rPr>
              <a:t>مرحله پنجم : بازنگری گروه هدف بالقوه و تعیین گروه/ گروه های هدف اختصاصی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fa-IR" sz="2400" dirty="0" smtClean="0">
                <a:cs typeface="B Traffic" pitchFamily="2" charset="-78"/>
              </a:rPr>
              <a:t>مشخص نمودن هدف نهائی و اهمیت  این مرحله توسط رئیس </a:t>
            </a:r>
            <a:r>
              <a:rPr lang="fa-IR" sz="2400" dirty="0">
                <a:cs typeface="B Traffic" pitchFamily="2" charset="-78"/>
              </a:rPr>
              <a:t>تیم </a:t>
            </a:r>
            <a:r>
              <a:rPr lang="fa-IR" sz="2400" dirty="0" smtClean="0">
                <a:cs typeface="B Traffic" pitchFamily="2" charset="-78"/>
              </a:rPr>
              <a:t>.</a:t>
            </a:r>
            <a:endParaRPr lang="en-US" sz="24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dirty="0" smtClean="0">
                <a:cs typeface="B Traffic" pitchFamily="2" charset="-78"/>
              </a:rPr>
              <a:t>اقدام مجددتیم نیاز سنجی شهرستان  به </a:t>
            </a:r>
            <a:r>
              <a:rPr lang="fa-IR" sz="2000" dirty="0">
                <a:cs typeface="B Traffic" pitchFamily="2" charset="-78"/>
              </a:rPr>
              <a:t>بررسی گروه/گروه های هدف بالقوه </a:t>
            </a:r>
            <a:r>
              <a:rPr lang="fa-IR" sz="2000" dirty="0" smtClean="0">
                <a:cs typeface="B Traffic" pitchFamily="2" charset="-78"/>
              </a:rPr>
              <a:t>و </a:t>
            </a:r>
            <a:r>
              <a:rPr lang="fa-IR" sz="2000" dirty="0">
                <a:cs typeface="B Traffic" pitchFamily="2" charset="-78"/>
              </a:rPr>
              <a:t>باتوجه به گروه / گروه های هدف بالقوه و علل رفتاری هر یک از اولویتهای بهداشتی  آورده شده در کاربرگ  های 4 و </a:t>
            </a:r>
            <a:r>
              <a:rPr lang="fa-IR" sz="2000" dirty="0" smtClean="0">
                <a:cs typeface="B Traffic" pitchFamily="2" charset="-78"/>
              </a:rPr>
              <a:t>تعیین گروه </a:t>
            </a:r>
            <a:r>
              <a:rPr lang="fa-IR" sz="2000" dirty="0">
                <a:cs typeface="B Traffic" pitchFamily="2" charset="-78"/>
              </a:rPr>
              <a:t>/ گروه های هدف اختصاصی </a:t>
            </a:r>
            <a:r>
              <a:rPr lang="fa-IR" sz="2000" dirty="0" smtClean="0">
                <a:cs typeface="B Traffic" pitchFamily="2" charset="-78"/>
              </a:rPr>
              <a:t>توسط </a:t>
            </a:r>
            <a:r>
              <a:rPr lang="fa-IR" sz="2000" dirty="0">
                <a:cs typeface="B Traffic" pitchFamily="2" charset="-78"/>
              </a:rPr>
              <a:t>دبیر تیم </a:t>
            </a:r>
            <a:r>
              <a:rPr lang="fa-IR" sz="2000" dirty="0" smtClean="0">
                <a:cs typeface="B Traffic" pitchFamily="2" charset="-78"/>
              </a:rPr>
              <a:t> و ثبت در </a:t>
            </a:r>
            <a:r>
              <a:rPr lang="fa-IR" sz="2000" dirty="0">
                <a:cs typeface="B Traffic" pitchFamily="2" charset="-78"/>
              </a:rPr>
              <a:t>آن </a:t>
            </a:r>
            <a:r>
              <a:rPr lang="fa-IR" sz="2000" dirty="0" smtClean="0">
                <a:cs typeface="B Traffic" pitchFamily="2" charset="-78"/>
              </a:rPr>
              <a:t>کاربرگ.</a:t>
            </a:r>
            <a:endParaRPr lang="en-US" sz="2000" dirty="0">
              <a:cs typeface="B Traffic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dirty="0" smtClean="0">
                <a:cs typeface="B Traffic" pitchFamily="2" charset="-78"/>
              </a:rPr>
              <a:t>دبیر </a:t>
            </a:r>
            <a:r>
              <a:rPr lang="fa-IR" sz="2000" dirty="0">
                <a:cs typeface="B Traffic" pitchFamily="2" charset="-78"/>
              </a:rPr>
              <a:t>تیم نیاز سنجی شهرستان با نظر به علل رفتاری تعیین شده برای هر یک اولویتهای بهداشتی  و گروه های هدف اختصاصی تعیین شده آنها نسبت به </a:t>
            </a:r>
            <a:r>
              <a:rPr lang="fa-IR" sz="2000" dirty="0" smtClean="0">
                <a:cs typeface="B Traffic" pitchFamily="2" charset="-78"/>
              </a:rPr>
              <a:t>تکمیل فرم 2 با توجه به علل رفتاری تعیین شده و ارسال به </a:t>
            </a:r>
            <a:r>
              <a:rPr lang="fa-IR" sz="2000" b="1" dirty="0" smtClean="0">
                <a:cs typeface="B Traffic" pitchFamily="2" charset="-78"/>
              </a:rPr>
              <a:t>خانه های بهداشت وپایگاه های بهداشتی</a:t>
            </a:r>
            <a:r>
              <a:rPr lang="fa-IR" sz="2000" dirty="0" smtClean="0">
                <a:cs typeface="B Traffic" pitchFamily="2" charset="-78"/>
              </a:rPr>
              <a:t> </a:t>
            </a:r>
            <a:r>
              <a:rPr lang="fa-IR" sz="1600" b="1" dirty="0" smtClean="0">
                <a:solidFill>
                  <a:srgbClr val="FF0000"/>
                </a:solidFill>
                <a:cs typeface="B Koodak" pitchFamily="2" charset="-78"/>
              </a:rPr>
              <a:t>بر </a:t>
            </a:r>
            <a:r>
              <a:rPr lang="fa-IR" sz="1600" b="1" dirty="0">
                <a:solidFill>
                  <a:srgbClr val="FF0000"/>
                </a:solidFill>
                <a:cs typeface="B Koodak" pitchFamily="2" charset="-78"/>
              </a:rPr>
              <a:t>اساس زمانبندی فرایند </a:t>
            </a:r>
            <a:r>
              <a:rPr lang="fa-IR" sz="1600" dirty="0" smtClean="0">
                <a:solidFill>
                  <a:srgbClr val="FF0000"/>
                </a:solidFill>
                <a:cs typeface="B Koodak" pitchFamily="2" charset="-78"/>
              </a:rPr>
              <a:t>(</a:t>
            </a:r>
            <a:r>
              <a:rPr lang="fa-IR" sz="1600" dirty="0">
                <a:solidFill>
                  <a:srgbClr val="FF0000"/>
                </a:solidFill>
                <a:cs typeface="B Koodak" pitchFamily="2" charset="-78"/>
              </a:rPr>
              <a:t>پیوست 6</a:t>
            </a:r>
            <a:r>
              <a:rPr lang="fa-IR" sz="1600" dirty="0" smtClean="0">
                <a:solidFill>
                  <a:srgbClr val="FF0000"/>
                </a:solidFill>
                <a:cs typeface="B Koodak" pitchFamily="2" charset="-78"/>
              </a:rPr>
              <a:t>). </a:t>
            </a:r>
            <a:endParaRPr lang="en-US" sz="2400" dirty="0">
              <a:solidFill>
                <a:srgbClr val="FF0000"/>
              </a:solidFill>
              <a:cs typeface="B Koodak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fa-IR" sz="2000" dirty="0" smtClean="0">
                <a:cs typeface="B Traffic" pitchFamily="2" charset="-78"/>
              </a:rPr>
              <a:t>اعلام اولویت های تعیین شده شهرستان و استان به سطح بالاتر توسط دبیر </a:t>
            </a:r>
            <a:r>
              <a:rPr lang="fa-IR" sz="2000" dirty="0">
                <a:cs typeface="B Traffic" pitchFamily="2" charset="-78"/>
              </a:rPr>
              <a:t>تیم نیازسنجی شهرستان و استان </a:t>
            </a:r>
            <a:r>
              <a:rPr lang="fa-IR" sz="2000" dirty="0" smtClean="0">
                <a:cs typeface="B Traffic" pitchFamily="2" charset="-78"/>
              </a:rPr>
              <a:t>در </a:t>
            </a:r>
            <a:r>
              <a:rPr lang="fa-IR" sz="2000" dirty="0">
                <a:cs typeface="B Traffic" pitchFamily="2" charset="-78"/>
              </a:rPr>
              <a:t>قالب فرم </a:t>
            </a:r>
            <a:r>
              <a:rPr lang="fa-IR" sz="2000" dirty="0" smtClean="0">
                <a:cs typeface="B Traffic" pitchFamily="2" charset="-78"/>
              </a:rPr>
              <a:t>شماره.</a:t>
            </a:r>
            <a:endParaRPr lang="en-US" sz="2000" dirty="0">
              <a:cs typeface="B Traffic" pitchFamily="2" charset="-78"/>
            </a:endParaRPr>
          </a:p>
          <a:p>
            <a:pPr algn="just">
              <a:lnSpc>
                <a:spcPct val="150000"/>
              </a:lnSpc>
            </a:pPr>
            <a:endParaRPr lang="fa-IR" sz="2400" dirty="0">
              <a:cs typeface="B Traffic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Autofit/>
          </a:bodyPr>
          <a:lstStyle/>
          <a:p>
            <a:pPr algn="r"/>
            <a:r>
              <a:rPr lang="fa-IR" sz="2000" b="1" dirty="0">
                <a:cs typeface="B Titr" pitchFamily="2" charset="-78"/>
              </a:rPr>
              <a:t>گام های اجرائی مرحله پنجم</a:t>
            </a:r>
            <a:r>
              <a:rPr lang="en-US" sz="2000" dirty="0">
                <a:cs typeface="B Titr" pitchFamily="2" charset="-78"/>
              </a:rPr>
              <a:t/>
            </a:r>
            <a:br>
              <a:rPr lang="en-US" sz="2000" dirty="0">
                <a:cs typeface="B Titr" pitchFamily="2" charset="-78"/>
              </a:rPr>
            </a:br>
            <a:endParaRPr lang="fa-IR" sz="20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fa-IR" dirty="0" smtClean="0"/>
              <a:t>نیاز مفهومی چند بعدی است .</a:t>
            </a:r>
          </a:p>
          <a:p>
            <a:pPr>
              <a:buNone/>
            </a:pPr>
            <a:r>
              <a:rPr lang="fa-IR" dirty="0" smtClean="0"/>
              <a:t>  </a:t>
            </a:r>
            <a:r>
              <a:rPr lang="fa-IR" dirty="0" smtClean="0">
                <a:cs typeface="B Titr" pitchFamily="2" charset="-78"/>
              </a:rPr>
              <a:t>تعریف نیاز سنجی :</a:t>
            </a:r>
          </a:p>
          <a:p>
            <a:r>
              <a:rPr lang="fa-IR" dirty="0" smtClean="0"/>
              <a:t>(وضعیت موجود با وضعیت مطلوب و یا آنچه هست با آنچه باید باشد) </a:t>
            </a:r>
          </a:p>
          <a:p>
            <a:endParaRPr lang="fa-IR" dirty="0" smtClean="0"/>
          </a:p>
          <a:p>
            <a:r>
              <a:rPr lang="fa-IR" dirty="0" smtClean="0">
                <a:cs typeface="B Titr" pitchFamily="2" charset="-78"/>
              </a:rPr>
              <a:t>وجه تمایر نیاز با نیاز سنجی :</a:t>
            </a:r>
          </a:p>
          <a:p>
            <a:pPr>
              <a:buNone/>
            </a:pPr>
            <a:r>
              <a:rPr lang="fa-IR" dirty="0" smtClean="0"/>
              <a:t>*اولویت بندی کردن نیازها پس از استخراج آنها در نیاز سنجی </a:t>
            </a:r>
          </a:p>
          <a:p>
            <a:pPr>
              <a:buNone/>
            </a:pPr>
            <a:endParaRPr lang="fa-IR" dirty="0" smtClean="0"/>
          </a:p>
          <a:p>
            <a:pPr algn="just">
              <a:lnSpc>
                <a:spcPct val="160000"/>
              </a:lnSpc>
              <a:buNone/>
            </a:pPr>
            <a:r>
              <a:rPr lang="fa-IR" dirty="0" smtClean="0"/>
              <a:t>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نیازسنجی فرایندی نظام دار برای شناسائی فاصله بین وضع موجود با وضع مطلوب یا آنچه باید باشدباآنچه هست و نهایتا تعیین اولویت ها برای اقدام و اجرا است.</a:t>
            </a:r>
            <a:endParaRPr lang="en-US" dirty="0" smtClean="0">
              <a:solidFill>
                <a:srgbClr val="FF0000"/>
              </a:solidFill>
              <a:cs typeface="B Koodak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i="1" dirty="0" smtClean="0">
                <a:cs typeface="B Titr" pitchFamily="2" charset="-78"/>
              </a:rPr>
              <a:t>نیاز سنجی:</a:t>
            </a:r>
            <a:r>
              <a:rPr lang="en-US" dirty="0" smtClean="0">
                <a:cs typeface="B Titr" pitchFamily="2" charset="-78"/>
              </a:rPr>
              <a:t/>
            </a:r>
            <a:br>
              <a:rPr lang="en-US" dirty="0" smtClean="0">
                <a:cs typeface="B Titr" pitchFamily="2" charset="-78"/>
              </a:rPr>
            </a:b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just"/>
            <a:endParaRPr lang="fa-IR" dirty="0" smtClean="0">
              <a:cs typeface="B Koodak" pitchFamily="2" charset="-78"/>
            </a:endParaRPr>
          </a:p>
          <a:p>
            <a:pPr algn="just"/>
            <a:r>
              <a:rPr lang="fa-IR" dirty="0" smtClean="0">
                <a:cs typeface="B Koodak" pitchFamily="2" charset="-78"/>
              </a:rPr>
              <a:t>اقدام </a:t>
            </a:r>
            <a:r>
              <a:rPr lang="fa-IR" dirty="0">
                <a:cs typeface="B Koodak" pitchFamily="2" charset="-78"/>
              </a:rPr>
              <a:t>به برنامه ریزی فعالیتهای آموزشی و غير آموزشي  به عنوان مداخلات مناسب آموزشی برای حل مشکل سلامت و با تمرکز بر گروه / گروه های هدف اختصاصی و در نظر گرفتن علل رفتاری  و غير رفتاري بوجودآورنده مشکل بهداشتی نمود.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0042"/>
            <a:ext cx="8229600" cy="714356"/>
          </a:xfrm>
        </p:spPr>
        <p:txBody>
          <a:bodyPr>
            <a:normAutofit fontScale="90000"/>
          </a:bodyPr>
          <a:lstStyle/>
          <a:p>
            <a:pPr lvl="0"/>
            <a:r>
              <a:rPr lang="fa-IR" sz="2200" b="1" dirty="0">
                <a:cs typeface="B Titr" pitchFamily="2" charset="-78"/>
              </a:rPr>
              <a:t>مرحله ششم : اقدام برای برنامه ریزی مداخلات مناسب برای گروه های هدف اختصاصی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نیاز سنجی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هر دو سال یکبار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انجام می شود .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فرایند تعیین اولویتها در کلیه سطوح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4 ماه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می باشد .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اولویتهای اعلام شده تنها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60% ظرفیت آموزشی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آنها می باشد  و مانع انجام مداخلات آموزشی در دیگر موضوعات نمی شود .</a:t>
            </a:r>
          </a:p>
          <a:p>
            <a:pPr algn="just">
              <a:lnSpc>
                <a:spcPct val="150000"/>
              </a:lnSpc>
            </a:pP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تبصره :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در صورت وقوع اپیدمی  و یا پاندمی  میتوان در برنامه های در حال اجرا جایگزین نمود البته با ابلاغ نامه رسمی از سوی رییس تیم نیاز سنجی.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جلسات نیاز سنجی با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حضور 2/3 اعضا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باید تشکیل شود .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حضور رییس و دبیر الزامی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است.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ارسال اولویتها به سطح بالاتر 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حتما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بعد از دو جلسه </a:t>
            </a:r>
            <a:r>
              <a:rPr lang="fa-I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تشکیل شده تیم نیاز سنجی باید انجام شود.</a:t>
            </a:r>
            <a:endParaRPr lang="fa-IR" dirty="0">
              <a:solidFill>
                <a:schemeClr val="tx1">
                  <a:lumMod val="75000"/>
                  <a:lumOff val="25000"/>
                </a:schemeClr>
              </a:solidFill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143536"/>
          </a:xfrm>
        </p:spPr>
        <p:txBody>
          <a:bodyPr/>
          <a:lstStyle/>
          <a:p>
            <a:pPr lvl="4">
              <a:lnSpc>
                <a:spcPct val="150000"/>
              </a:lnSpc>
            </a:pPr>
            <a:r>
              <a:rPr lang="fa-IR" dirty="0" smtClean="0">
                <a:cs typeface="B Titr" pitchFamily="2" charset="-78"/>
              </a:rPr>
              <a:t> </a:t>
            </a:r>
            <a:r>
              <a:rPr lang="fa-I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بیان اهداف نیاز سنجی و اهمیت آن</a:t>
            </a:r>
            <a:endParaRPr lang="en-US" sz="2500" dirty="0" smtClean="0">
              <a:solidFill>
                <a:schemeClr val="tx1">
                  <a:lumMod val="75000"/>
                  <a:lumOff val="25000"/>
                </a:schemeClr>
              </a:solidFill>
              <a:cs typeface="B Koodak" pitchFamily="2" charset="-78"/>
            </a:endParaRPr>
          </a:p>
          <a:p>
            <a:pPr lvl="4">
              <a:lnSpc>
                <a:spcPct val="150000"/>
              </a:lnSpc>
            </a:pPr>
            <a:r>
              <a:rPr lang="fa-I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ارائه اطلاعات و آمار و بطور کلی وضعیت بهداشتی منطقه</a:t>
            </a:r>
            <a:endParaRPr lang="en-US" sz="2500" dirty="0" smtClean="0">
              <a:solidFill>
                <a:schemeClr val="tx1">
                  <a:lumMod val="75000"/>
                  <a:lumOff val="25000"/>
                </a:schemeClr>
              </a:solidFill>
              <a:cs typeface="B Koodak" pitchFamily="2" charset="-78"/>
            </a:endParaRPr>
          </a:p>
          <a:p>
            <a:pPr lvl="4">
              <a:lnSpc>
                <a:spcPct val="150000"/>
              </a:lnSpc>
            </a:pPr>
            <a:r>
              <a:rPr lang="fa-I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آموزش و تقویت مهارتهای لازم جهت نیاز سنجی در اعضاء</a:t>
            </a:r>
            <a:endParaRPr lang="en-US" sz="2500" dirty="0" smtClean="0">
              <a:solidFill>
                <a:schemeClr val="tx1">
                  <a:lumMod val="75000"/>
                  <a:lumOff val="25000"/>
                </a:schemeClr>
              </a:solidFill>
              <a:cs typeface="B Koodak" pitchFamily="2" charset="-78"/>
            </a:endParaRPr>
          </a:p>
          <a:p>
            <a:pPr lvl="4">
              <a:lnSpc>
                <a:spcPct val="150000"/>
              </a:lnSpc>
            </a:pPr>
            <a:r>
              <a:rPr lang="fa-I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ارائه انتظارات از اعضاء (مصاحبه و مذاکره با سایر افراد جامعه، خوب گوش دادن و خوب دیدن جامعه و بررسی محیط منطقه)</a:t>
            </a:r>
            <a:endParaRPr lang="en-US" sz="2500" dirty="0" smtClean="0">
              <a:solidFill>
                <a:schemeClr val="tx1">
                  <a:lumMod val="75000"/>
                  <a:lumOff val="25000"/>
                </a:schemeClr>
              </a:solidFill>
              <a:cs typeface="B Koodak" pitchFamily="2" charset="-78"/>
            </a:endParaRPr>
          </a:p>
          <a:p>
            <a:pPr lvl="4">
              <a:lnSpc>
                <a:spcPct val="150000"/>
              </a:lnSpc>
            </a:pPr>
            <a:r>
              <a:rPr lang="fa-I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Koodak" pitchFamily="2" charset="-78"/>
              </a:rPr>
              <a:t>ارائه کاربرگ 1 به اعضاء و تعیین زمان تحویل کاربرگهای تکمیل شده به دبیر جلسه و تاریخ جلسه بعدی</a:t>
            </a:r>
            <a:endParaRPr lang="en-US" sz="2500" dirty="0" smtClean="0">
              <a:solidFill>
                <a:schemeClr val="tx1">
                  <a:lumMod val="75000"/>
                  <a:lumOff val="25000"/>
                </a:schemeClr>
              </a:solidFill>
              <a:cs typeface="B Koodak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fa-IR" dirty="0">
              <a:cs typeface="B Tit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9684" cy="714356"/>
          </a:xfrm>
        </p:spPr>
        <p:txBody>
          <a:bodyPr>
            <a:noAutofit/>
          </a:bodyPr>
          <a:lstStyle/>
          <a:p>
            <a:pPr algn="r"/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دستور جلسه اول شامل موارد زیر است :</a:t>
            </a:r>
            <a:b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</a:br>
            <a:endParaRPr lang="fa-I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3578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a-IR" sz="2100" b="1" dirty="0" smtClean="0">
                <a:cs typeface="B Titr" pitchFamily="2" charset="-78"/>
              </a:rPr>
              <a:t>الف ) ترکیب اعضاءتیم نیاز سنجی خانه های بهداشت:</a:t>
            </a:r>
            <a:endParaRPr lang="en-US" sz="2100" b="1" dirty="0" smtClean="0">
              <a:cs typeface="B Titr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cs typeface="B Koodak" pitchFamily="2" charset="-78"/>
              </a:rPr>
              <a:t>پزشک مسئول مرکز بهداشتی درمانی مربوطه( </a:t>
            </a:r>
            <a:r>
              <a:rPr lang="fa-IR" sz="2400" b="1" u="sng" dirty="0" smtClean="0">
                <a:cs typeface="B Koodak" pitchFamily="2" charset="-78"/>
              </a:rPr>
              <a:t>رئیس تیم نیازسنجی خانه بهداشت</a:t>
            </a:r>
            <a:r>
              <a:rPr lang="fa-IR" sz="2400" b="1" dirty="0" smtClean="0">
                <a:cs typeface="B Koodak" pitchFamily="2" charset="-78"/>
              </a:rPr>
              <a:t>)</a:t>
            </a:r>
            <a:endParaRPr lang="en-US" sz="2400" b="1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cs typeface="B Koodak" pitchFamily="2" charset="-78"/>
              </a:rPr>
              <a:t>کاردان / کارشناس ناظر خانه بهداشت(در صورت نبود پزشك، رئيس تيم نياز سنجي )</a:t>
            </a:r>
            <a:endParaRPr lang="en-US" sz="2400" b="1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cs typeface="B Koodak" pitchFamily="2" charset="-78"/>
              </a:rPr>
              <a:t>بهورز/ بهورزان خانه بهداشت (</a:t>
            </a:r>
            <a:r>
              <a:rPr lang="fa-IR" sz="2400" b="1" u="sng" dirty="0" smtClean="0">
                <a:cs typeface="B Koodak" pitchFamily="2" charset="-78"/>
              </a:rPr>
              <a:t>دبیر تیم نیازسنجی خانه بهداشت</a:t>
            </a:r>
            <a:r>
              <a:rPr lang="fa-IR" sz="2400" b="1" dirty="0" smtClean="0">
                <a:cs typeface="B Koodak" pitchFamily="2" charset="-78"/>
              </a:rPr>
              <a:t>)</a:t>
            </a:r>
            <a:endParaRPr lang="en-US" sz="2400" b="1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cs typeface="B Koodak" pitchFamily="2" charset="-78"/>
              </a:rPr>
              <a:t>دهیار روستای اصلی(محل استقرار خانه بهداشت)</a:t>
            </a:r>
            <a:endParaRPr lang="en-US" sz="2400" b="1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cs typeface="B Koodak" pitchFamily="2" charset="-78"/>
              </a:rPr>
              <a:t>رئیس شورای اسلامی روستای اصلی(محل استقرار خانه بهداشت)</a:t>
            </a:r>
            <a:endParaRPr lang="en-US" sz="2400" b="1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cs typeface="B Koodak" pitchFamily="2" charset="-78"/>
              </a:rPr>
              <a:t>نماینده هر یک از مقاطع تحصیلی مدارس (مدیران یامعلمان بویژه معلمان بومی) مستقر درروستای اصلی(محل استقرار خانه بهداشت)</a:t>
            </a:r>
            <a:endParaRPr lang="en-US" sz="2400" b="1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cs typeface="B Koodak" pitchFamily="2" charset="-78"/>
              </a:rPr>
              <a:t>نماینده رابطین سلامت منطقه تحت پوشش خانه بهداشت(روستای اصلی یا قمر یا سیاری)یا یک نفر از خانمهای علاقمند به موضوعات بهداشتی در منطقه </a:t>
            </a:r>
            <a:endParaRPr lang="en-US" sz="2400" b="1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cs typeface="B Koodak" pitchFamily="2" charset="-78"/>
              </a:rPr>
              <a:t>یک نفر از فعالترین اعضاء شورای بهداشتی منطقه تحت پوشش خانه بهداشت (روستای اصلی یا قمر یا سیاری) </a:t>
            </a:r>
            <a:endParaRPr lang="en-US" sz="2400" b="1" dirty="0" smtClean="0">
              <a:cs typeface="B Koodak" pitchFamily="2" charset="-78"/>
            </a:endParaRPr>
          </a:p>
          <a:p>
            <a:pPr>
              <a:buNone/>
            </a:pP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29600" cy="488968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>
                <a:effectLst/>
                <a:cs typeface="B Titr" pitchFamily="2" charset="-78"/>
              </a:rPr>
              <a:t>ترکیب اعضاء تیم نیاز سنجی سلامت در سطوح مختلف</a:t>
            </a:r>
            <a:endParaRPr lang="fa-IR" sz="2400" dirty="0">
              <a:effectLst/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 fontScale="92500" lnSpcReduction="10000"/>
          </a:bodyPr>
          <a:lstStyle/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Koodak" pitchFamily="2" charset="-78"/>
              </a:rPr>
              <a:t>پزشک مسئول مرکز بهداشتی درمانی مربوطه( </a:t>
            </a:r>
            <a:r>
              <a:rPr lang="fa-IR" sz="2800" u="sng" dirty="0" smtClean="0">
                <a:cs typeface="B Koodak" pitchFamily="2" charset="-78"/>
              </a:rPr>
              <a:t>رئیس تیم نیازسنجی پایگاه بهداشتی</a:t>
            </a:r>
            <a:r>
              <a:rPr lang="fa-IR" sz="2800" dirty="0" smtClean="0">
                <a:cs typeface="B Koodak" pitchFamily="2" charset="-78"/>
              </a:rPr>
              <a:t>)</a:t>
            </a:r>
            <a:endParaRPr lang="en-US" sz="2800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Koodak" pitchFamily="2" charset="-78"/>
              </a:rPr>
              <a:t>کاردان / کارشناس ناظر پایگاه بهداشتی( در صورت نبود پزشك، رئيس تيم نياز سنجي )</a:t>
            </a:r>
            <a:endParaRPr lang="en-US" sz="2800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Koodak" pitchFamily="2" charset="-78"/>
              </a:rPr>
              <a:t>مسئول پایگاه بهداشتی (</a:t>
            </a:r>
            <a:r>
              <a:rPr lang="fa-IR" sz="2800" u="sng" dirty="0" smtClean="0">
                <a:cs typeface="B Koodak" pitchFamily="2" charset="-78"/>
              </a:rPr>
              <a:t>دبیر تیم نیازسنجی پایگاه بهداشتی</a:t>
            </a:r>
            <a:r>
              <a:rPr lang="fa-IR" sz="2800" dirty="0" smtClean="0">
                <a:cs typeface="B Koodak" pitchFamily="2" charset="-78"/>
              </a:rPr>
              <a:t>)</a:t>
            </a:r>
            <a:endParaRPr lang="en-US" sz="2800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Koodak" pitchFamily="2" charset="-78"/>
              </a:rPr>
              <a:t>کاردان/ کاردانهای پایگاه بهداشتی </a:t>
            </a:r>
            <a:endParaRPr lang="en-US" sz="2800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Koodak" pitchFamily="2" charset="-78"/>
              </a:rPr>
              <a:t>نماینده هر یک از مقطع تحصیلی مدارس مستقر در منطقه محل استقرار پایگاه بهداشتی(از بین معلمان و مدیران</a:t>
            </a:r>
            <a:endParaRPr lang="en-US" sz="2800" dirty="0" smtClean="0">
              <a:cs typeface="B Koodak" pitchFamily="2" charset="-78"/>
            </a:endParaRPr>
          </a:p>
          <a:p>
            <a:pPr marL="624078" lvl="0" indent="-514350">
              <a:lnSpc>
                <a:spcPct val="150000"/>
              </a:lnSpc>
              <a:buFont typeface="+mj-lt"/>
              <a:buAutoNum type="arabicPeriod"/>
            </a:pPr>
            <a:r>
              <a:rPr lang="fa-IR" sz="2800" dirty="0" smtClean="0">
                <a:cs typeface="B Koodak" pitchFamily="2" charset="-78"/>
              </a:rPr>
              <a:t>نماینده رابطین سلامت منطقه تحت پوشش پایگاه بهداشتی</a:t>
            </a:r>
            <a:endParaRPr lang="en-US" sz="2800" dirty="0" smtClean="0">
              <a:cs typeface="B Koodak" pitchFamily="2" charset="-78"/>
            </a:endParaRPr>
          </a:p>
          <a:p>
            <a:pPr marL="624078" indent="-514350">
              <a:buFont typeface="+mj-lt"/>
              <a:buAutoNum type="arabicPeriod"/>
            </a:pPr>
            <a:endParaRPr lang="fa-IR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428628"/>
          </a:xfrm>
        </p:spPr>
        <p:txBody>
          <a:bodyPr>
            <a:noAutofit/>
          </a:bodyPr>
          <a:lstStyle/>
          <a:p>
            <a:pPr algn="r"/>
            <a:r>
              <a:rPr lang="fa-IR" sz="2400" dirty="0" smtClean="0">
                <a:cs typeface="B Titr" pitchFamily="2" charset="-78"/>
              </a:rPr>
              <a:t>ب ) ترکیب اعضاءتیم نیاز سنجی پایگاه های بهداشتی:</a:t>
            </a:r>
            <a:r>
              <a:rPr lang="en-US" sz="2400" dirty="0" smtClean="0">
                <a:cs typeface="B Titr" pitchFamily="2" charset="-78"/>
              </a:rPr>
              <a:t/>
            </a:r>
            <a:br>
              <a:rPr lang="en-US" sz="2400" dirty="0" smtClean="0">
                <a:cs typeface="B Titr" pitchFamily="2" charset="-78"/>
              </a:rPr>
            </a:br>
            <a:endParaRPr lang="fa-IR" sz="24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/>
          <a:lstStyle/>
          <a:p>
            <a:pPr marL="1371600" lvl="3" indent="-457200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Koodak" pitchFamily="2" charset="-78"/>
              </a:rPr>
              <a:t>معاون بهداشتی شهرستان </a:t>
            </a:r>
            <a:r>
              <a:rPr lang="fa-IR" sz="2000" b="1" u="sng" dirty="0" smtClean="0">
                <a:cs typeface="B Koodak" pitchFamily="2" charset="-78"/>
              </a:rPr>
              <a:t>(رئیس تیم نیاز سنجی شهرستان)</a:t>
            </a:r>
            <a:endParaRPr lang="en-US" sz="2000" b="1" dirty="0" smtClean="0">
              <a:cs typeface="B Koodak" pitchFamily="2" charset="-78"/>
            </a:endParaRPr>
          </a:p>
          <a:p>
            <a:pPr marL="1371600" lvl="3" indent="-457200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Koodak" pitchFamily="2" charset="-78"/>
              </a:rPr>
              <a:t>کارشناس مسئول آموزش سلامت </a:t>
            </a:r>
            <a:r>
              <a:rPr lang="fa-IR" sz="2000" b="1" u="sng" dirty="0" smtClean="0">
                <a:cs typeface="B Koodak" pitchFamily="2" charset="-78"/>
              </a:rPr>
              <a:t>(دبیر تیم نیاز سنجی شهرستان)</a:t>
            </a:r>
            <a:endParaRPr lang="en-US" sz="2000" b="1" dirty="0" smtClean="0">
              <a:cs typeface="B Koodak" pitchFamily="2" charset="-78"/>
            </a:endParaRPr>
          </a:p>
          <a:p>
            <a:pPr marL="1371600" lvl="3" indent="-457200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Koodak" pitchFamily="2" charset="-78"/>
              </a:rPr>
              <a:t>کارشناسان مسئول واحدهای ستادهماهنگی، بهداشت خانواده،بهداشت محیط ، بهداشت حرفه ای، بهداشت مدارس، بهداشت روان، مبارزه با بیماریهای واگیر، مبارزه با بیماریهای غیر واگیر، آمار، تغذیه،دهان و دندان، مشارکت مردمی</a:t>
            </a:r>
            <a:endParaRPr lang="en-US" sz="2000" b="1" dirty="0" smtClean="0">
              <a:cs typeface="B Koodak" pitchFamily="2" charset="-78"/>
            </a:endParaRPr>
          </a:p>
          <a:p>
            <a:pPr marL="1371600" lvl="3" indent="-457200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Koodak" pitchFamily="2" charset="-78"/>
              </a:rPr>
              <a:t>نماينده شوراي اسلامي شهرستان </a:t>
            </a:r>
            <a:endParaRPr lang="en-US" sz="2000" b="1" dirty="0" smtClean="0">
              <a:cs typeface="B Koodak" pitchFamily="2" charset="-78"/>
            </a:endParaRPr>
          </a:p>
          <a:p>
            <a:pPr marL="1371600" lvl="3" indent="-457200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Koodak" pitchFamily="2" charset="-78"/>
              </a:rPr>
              <a:t>نماينده آموزش وپرورش شهرستان </a:t>
            </a:r>
            <a:endParaRPr lang="en-US" sz="2000" b="1" dirty="0" smtClean="0">
              <a:cs typeface="B Koodak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fa-IR" b="1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pPr algn="r"/>
            <a:r>
              <a:rPr lang="fa-IR" sz="2800" dirty="0" smtClean="0">
                <a:cs typeface="B Titr" pitchFamily="2" charset="-78"/>
              </a:rPr>
              <a:t>د ) ترکیب اعضاءتیم نیاز سنجی مرکز بهداشت شهرستان:</a:t>
            </a:r>
            <a:r>
              <a:rPr lang="en-US" sz="2000" dirty="0" smtClean="0">
                <a:cs typeface="B Titr" pitchFamily="2" charset="-78"/>
              </a:rPr>
              <a:t/>
            </a:r>
            <a:br>
              <a:rPr lang="en-US" sz="2000" dirty="0" smtClean="0">
                <a:cs typeface="B Titr" pitchFamily="2" charset="-78"/>
              </a:rPr>
            </a:br>
            <a:endParaRPr lang="fa-IR" sz="28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285992"/>
            <a:ext cx="7772400" cy="1829761"/>
          </a:xfrm>
        </p:spPr>
        <p:txBody>
          <a:bodyPr/>
          <a:lstStyle/>
          <a:p>
            <a:pPr algn="l"/>
            <a:r>
              <a:rPr lang="fa-IR" dirty="0" smtClean="0">
                <a:cs typeface="B Titr" pitchFamily="2" charset="-78"/>
              </a:rPr>
              <a:t>شاد باشید و موفق </a:t>
            </a: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نیازسنجی بهداشتی روشی است که در آن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مسائل و مشکلات بهداشتی  </a:t>
            </a:r>
            <a:r>
              <a:rPr lang="fa-IR" dirty="0" smtClean="0"/>
              <a:t>مردم بطور واقعی و از نزدیک بررسی و شناسائی شده و این مسائل برطبق معیارهائی که منجر به ارتقاء بهره وری شوند اولویت بندی شده و جهت اجرا انتخاب می شوند.</a:t>
            </a:r>
          </a:p>
          <a:p>
            <a:pPr algn="just"/>
            <a:endParaRPr lang="fa-IR" dirty="0" smtClean="0"/>
          </a:p>
          <a:p>
            <a:pPr algn="just"/>
            <a:r>
              <a:rPr lang="fa-IR" dirty="0" smtClean="0"/>
              <a:t> </a:t>
            </a:r>
            <a:r>
              <a:rPr lang="fa-IR" dirty="0" smtClean="0">
                <a:cs typeface="B Titr" pitchFamily="2" charset="-78"/>
              </a:rPr>
              <a:t>موجب :</a:t>
            </a:r>
          </a:p>
          <a:p>
            <a:pPr algn="just">
              <a:buNone/>
            </a:pPr>
            <a:r>
              <a:rPr lang="fa-IR" dirty="0" smtClean="0">
                <a:cs typeface="B Koodak" pitchFamily="2" charset="-78"/>
              </a:rPr>
              <a:t>بهره وری بیشتر از منابع و ارتقاء اثرات مداخله به دلیل جذب بیشترین مخاطب و افزایش استقبال آنها جهت مشارکت می گردد 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29600" cy="428604"/>
          </a:xfrm>
        </p:spPr>
        <p:txBody>
          <a:bodyPr>
            <a:noAutofit/>
          </a:bodyPr>
          <a:lstStyle/>
          <a:p>
            <a:pPr algn="r"/>
            <a:r>
              <a:rPr lang="fa-IR" sz="2400" dirty="0" smtClean="0">
                <a:cs typeface="B Titr" pitchFamily="2" charset="-78"/>
              </a:rPr>
              <a:t>اهمیت نیاز سنجی :</a:t>
            </a:r>
            <a:r>
              <a:rPr lang="en-US" sz="2400" dirty="0" smtClean="0">
                <a:cs typeface="B Titr" pitchFamily="2" charset="-78"/>
              </a:rPr>
              <a:t/>
            </a:r>
            <a:br>
              <a:rPr lang="en-US" sz="2400" dirty="0" smtClean="0">
                <a:cs typeface="B Titr" pitchFamily="2" charset="-78"/>
              </a:rPr>
            </a:br>
            <a:endParaRPr lang="fa-IR" sz="24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/>
            <a:r>
              <a:rPr lang="fa-IR" sz="2500" dirty="0" smtClean="0"/>
              <a:t>بیان اهداف نیاز سنجی و اهمیت آن</a:t>
            </a:r>
            <a:endParaRPr lang="en-US" sz="2500" dirty="0" smtClean="0"/>
          </a:p>
          <a:p>
            <a:pPr lvl="4"/>
            <a:r>
              <a:rPr lang="fa-IR" sz="2500" dirty="0" smtClean="0"/>
              <a:t>ارائه اطلاعات و آمار و بطور کلی وضعیت بهداشتی منطقه</a:t>
            </a:r>
            <a:endParaRPr lang="en-US" sz="2500" dirty="0" smtClean="0"/>
          </a:p>
          <a:p>
            <a:pPr lvl="4"/>
            <a:r>
              <a:rPr lang="fa-IR" sz="2500" dirty="0" smtClean="0"/>
              <a:t>آموزش و تقویت مهارتهای لازم جهت نیاز سنجی در اعضاء</a:t>
            </a:r>
            <a:endParaRPr lang="en-US" sz="2500" dirty="0" smtClean="0"/>
          </a:p>
          <a:p>
            <a:pPr lvl="4"/>
            <a:r>
              <a:rPr lang="fa-IR" sz="2500" dirty="0" smtClean="0"/>
              <a:t>ارائه انتظارات از اعضاء (مصاحبه و مذاکره با سایر افراد جامعه، خوب گوش دادن و خوب دیدن جامعه و بررسی محیط منطقه)</a:t>
            </a:r>
            <a:endParaRPr lang="en-US" sz="2500" dirty="0" smtClean="0"/>
          </a:p>
          <a:p>
            <a:pPr lvl="4"/>
            <a:r>
              <a:rPr lang="fa-IR" sz="2500" dirty="0" smtClean="0"/>
              <a:t>ارائه کاربرگ 1 به اعضاء و تعیین زمان تحویل کاربرگهای تکمیل شده به دبیر جلسه و تاریخ جلسه بعدی</a:t>
            </a:r>
            <a:endParaRPr lang="en-US" sz="2500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r"/>
            <a:r>
              <a:rPr lang="fa-IR" sz="3600" dirty="0" smtClean="0">
                <a:cs typeface="B Titr" pitchFamily="2" charset="-78"/>
              </a:rPr>
              <a:t>دستور جلسه اول تیم نیاز سنجی به قرار ذیل میباشد: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Titr" pitchFamily="2" charset="-78"/>
              </a:rPr>
              <a:t>مراحل انجام نیاز سنجی از خانه های بهداشت تا سطح معاونت بهداشتی</a:t>
            </a:r>
            <a:endParaRPr lang="fa-IR" sz="36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Diagram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0"/>
            <a:ext cx="5838817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85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a-IR" dirty="0"/>
              <a:t>افرادی از جامعه که تحت تاثیر مشکل بهداشتی  قرارمی </a:t>
            </a:r>
            <a:r>
              <a:rPr lang="fa-IR" dirty="0" smtClean="0"/>
              <a:t>گیرند.</a:t>
            </a:r>
          </a:p>
          <a:p>
            <a:pPr algn="just">
              <a:lnSpc>
                <a:spcPct val="150000"/>
              </a:lnSpc>
            </a:pPr>
            <a:r>
              <a:rPr lang="fa-IR" dirty="0" smtClean="0"/>
              <a:t>افراد </a:t>
            </a:r>
            <a:r>
              <a:rPr lang="fa-IR" dirty="0"/>
              <a:t>علاقه مند به مسائل بهداشتی </a:t>
            </a:r>
            <a:r>
              <a:rPr lang="fa-IR" dirty="0" smtClean="0"/>
              <a:t> حضور خواهند داشت .</a:t>
            </a:r>
          </a:p>
          <a:p>
            <a:pPr algn="just">
              <a:lnSpc>
                <a:spcPct val="150000"/>
              </a:lnSpc>
            </a:pPr>
            <a:r>
              <a:rPr lang="fa-IR" dirty="0"/>
              <a:t>تیم های نیازسنجی پیش بینی شده است که دارای رئیس و دبیر بوده و ترکیب سایراعضاء آن در سطوح مختلف متفاوت و </a:t>
            </a:r>
            <a:r>
              <a:rPr lang="fa-IR" dirty="0" smtClean="0"/>
              <a:t>درپيوست</a:t>
            </a:r>
            <a:r>
              <a:rPr lang="fa-IR" dirty="0" smtClean="0">
                <a:solidFill>
                  <a:srgbClr val="FF0000"/>
                </a:solidFill>
              </a:rPr>
              <a:t>1</a:t>
            </a:r>
            <a:r>
              <a:rPr lang="fa-IR" dirty="0" smtClean="0"/>
              <a:t> دستورالعمل آورده شده است .</a:t>
            </a:r>
            <a:endParaRPr lang="en-US" dirty="0"/>
          </a:p>
          <a:p>
            <a:pPr algn="just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2400" dirty="0">
                <a:cs typeface="B Titr" pitchFamily="2" charset="-78"/>
              </a:rPr>
              <a:t>مرحله اول : آماده سازی تیم نیازسنجی مشکلات بهداشتی </a:t>
            </a:r>
            <a:r>
              <a:rPr lang="en-US" sz="2400" dirty="0">
                <a:cs typeface="B Titr" pitchFamily="2" charset="-78"/>
              </a:rPr>
              <a:t/>
            </a:r>
            <a:br>
              <a:rPr lang="en-US" sz="2400" dirty="0">
                <a:cs typeface="B Titr" pitchFamily="2" charset="-78"/>
              </a:rPr>
            </a:br>
            <a:endParaRPr lang="fa-IR" sz="24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401080" cy="500718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fa-IR" dirty="0" smtClean="0"/>
              <a:t>1-  شناسایی افرادی که باید در تیم حضور داشته باشند توسط رییس تیم نیاز سنجی با همکاری دبیر تیم .</a:t>
            </a:r>
            <a:endParaRPr lang="en-US" dirty="0"/>
          </a:p>
          <a:p>
            <a:pPr lvl="0">
              <a:buNone/>
            </a:pPr>
            <a:r>
              <a:rPr lang="fa-IR" dirty="0" smtClean="0"/>
              <a:t> 2- صدور ابلاغ جهت هر یک از افراد تیم  توسط رئیس </a:t>
            </a:r>
            <a:r>
              <a:rPr lang="fa-IR" dirty="0"/>
              <a:t>تیم </a:t>
            </a:r>
            <a:r>
              <a:rPr lang="fa-IR" dirty="0" smtClean="0"/>
              <a:t>نیازسنجی </a:t>
            </a:r>
            <a:r>
              <a:rPr lang="fa-IR" sz="1300" dirty="0" smtClean="0">
                <a:solidFill>
                  <a:srgbClr val="FF0000"/>
                </a:solidFill>
                <a:cs typeface="B Koodak" pitchFamily="2" charset="-78"/>
              </a:rPr>
              <a:t>(</a:t>
            </a:r>
            <a:r>
              <a:rPr lang="fa-IR" sz="1700" dirty="0" smtClean="0">
                <a:solidFill>
                  <a:srgbClr val="FF0000"/>
                </a:solidFill>
                <a:cs typeface="B Koodak" pitchFamily="2" charset="-78"/>
              </a:rPr>
              <a:t>پیوست 2)</a:t>
            </a:r>
            <a:endParaRPr lang="en-US" dirty="0">
              <a:solidFill>
                <a:srgbClr val="FF0000"/>
              </a:solidFill>
              <a:cs typeface="B Koodak" pitchFamily="2" charset="-78"/>
            </a:endParaRPr>
          </a:p>
          <a:p>
            <a:pPr lvl="0">
              <a:buNone/>
            </a:pPr>
            <a:r>
              <a:rPr lang="fa-IR" dirty="0" smtClean="0"/>
              <a:t>3- تهیه ملزومات و برنامه ریزی جلسات تیم وارسال دعوت نامه  به کلیه اعضا جهت شرکت در جلسات  توسط دبیر تیم </a:t>
            </a:r>
            <a:r>
              <a:rPr lang="fa-IR" sz="1700" dirty="0" smtClean="0">
                <a:solidFill>
                  <a:srgbClr val="FF0000"/>
                </a:solidFill>
                <a:cs typeface="B Koodak" pitchFamily="2" charset="-78"/>
              </a:rPr>
              <a:t>(پیوست </a:t>
            </a:r>
            <a:r>
              <a:rPr lang="fa-IR" sz="1700" dirty="0">
                <a:solidFill>
                  <a:srgbClr val="FF0000"/>
                </a:solidFill>
                <a:cs typeface="B Koodak" pitchFamily="2" charset="-78"/>
              </a:rPr>
              <a:t>3</a:t>
            </a:r>
            <a:r>
              <a:rPr lang="fa-IR" sz="1700" dirty="0" smtClean="0">
                <a:solidFill>
                  <a:srgbClr val="FF0000"/>
                </a:solidFill>
                <a:cs typeface="B Koodak" pitchFamily="2" charset="-78"/>
              </a:rPr>
              <a:t>).</a:t>
            </a:r>
            <a:endParaRPr lang="en-US" sz="1700" dirty="0">
              <a:solidFill>
                <a:srgbClr val="FF0000"/>
              </a:solidFill>
              <a:cs typeface="B Koodak" pitchFamily="2" charset="-78"/>
            </a:endParaRPr>
          </a:p>
          <a:p>
            <a:pPr lvl="0" algn="just">
              <a:buNone/>
            </a:pPr>
            <a:r>
              <a:rPr lang="fa-IR" dirty="0" smtClean="0"/>
              <a:t>4- تهیه و تدوین مطالب </a:t>
            </a:r>
            <a:r>
              <a:rPr lang="fa-IR" dirty="0"/>
              <a:t>آموزشی </a:t>
            </a:r>
            <a:r>
              <a:rPr lang="fa-IR" dirty="0" smtClean="0"/>
              <a:t>مورد </a:t>
            </a:r>
            <a:r>
              <a:rPr lang="fa-IR" dirty="0"/>
              <a:t>نیاز جهت افزایش آگاهی و مهارتهای لازم در اعضاء تیم به منظور استخراج علمی و </a:t>
            </a:r>
            <a:r>
              <a:rPr lang="fa-IR" dirty="0" smtClean="0"/>
              <a:t> بررسی همه </a:t>
            </a:r>
            <a:r>
              <a:rPr lang="fa-IR" dirty="0"/>
              <a:t>جانبه مشکلات بهداشتی  </a:t>
            </a:r>
            <a:r>
              <a:rPr lang="fa-IR" dirty="0" smtClean="0"/>
              <a:t>منطقه توسط رییس تیم نیاز سنجی پیش از تشکیل اولین جلسه .</a:t>
            </a:r>
            <a:endParaRPr lang="en-US" dirty="0"/>
          </a:p>
          <a:p>
            <a:pPr lvl="0">
              <a:buNone/>
            </a:pPr>
            <a:r>
              <a:rPr lang="fa-IR" dirty="0" smtClean="0"/>
              <a:t>5- اقدام به توانمند سازی کلیه اعضاء جهت کسب آگاهی و مهارتهای لازم در نیاز سنجی مشکلات بهداشتی در </a:t>
            </a:r>
            <a:r>
              <a:rPr lang="fa-IR" dirty="0"/>
              <a:t>اولین جلسه تیم نیاز </a:t>
            </a:r>
            <a:r>
              <a:rPr lang="fa-IR" dirty="0" smtClean="0"/>
              <a:t>سنجی توسط </a:t>
            </a:r>
            <a:r>
              <a:rPr lang="fa-IR" dirty="0"/>
              <a:t>رئیس تیم نیاز </a:t>
            </a:r>
            <a:r>
              <a:rPr lang="fa-IR" dirty="0" smtClean="0"/>
              <a:t>سنجی.</a:t>
            </a:r>
            <a:endParaRPr lang="en-US" dirty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700" dirty="0" smtClean="0">
                <a:cs typeface="B Titr" pitchFamily="2" charset="-78"/>
              </a:rPr>
              <a:t>گام های اجرائی مرحله اول</a:t>
            </a:r>
            <a:r>
              <a:rPr lang="en-US" sz="2700" dirty="0" smtClean="0">
                <a:cs typeface="B Titr" pitchFamily="2" charset="-78"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a-IR" dirty="0">
                <a:cs typeface="B Koodak" pitchFamily="2" charset="-78"/>
              </a:rPr>
              <a:t>آگاهی اعضاء تیم نیاز سنجی </a:t>
            </a:r>
            <a:r>
              <a:rPr lang="fa-IR" dirty="0" smtClean="0">
                <a:cs typeface="B Koodak" pitchFamily="2" charset="-78"/>
              </a:rPr>
              <a:t>از :</a:t>
            </a:r>
          </a:p>
          <a:p>
            <a:pPr lvl="0" algn="just"/>
            <a:r>
              <a:rPr lang="fa-IR" sz="2300" dirty="0">
                <a:cs typeface="B Traffic" pitchFamily="2" charset="-78"/>
              </a:rPr>
              <a:t>شاخصه های </a:t>
            </a:r>
            <a:r>
              <a:rPr lang="fa-IR" sz="2300" dirty="0" smtClean="0">
                <a:cs typeface="B Traffic" pitchFamily="2" charset="-78"/>
              </a:rPr>
              <a:t>جمعیتی</a:t>
            </a:r>
            <a:endParaRPr lang="en-US" sz="2300" dirty="0">
              <a:cs typeface="B Traffic" pitchFamily="2" charset="-78"/>
            </a:endParaRPr>
          </a:p>
          <a:p>
            <a:pPr lvl="0" algn="just"/>
            <a:r>
              <a:rPr lang="fa-IR" sz="2300" dirty="0">
                <a:cs typeface="B Traffic" pitchFamily="2" charset="-78"/>
              </a:rPr>
              <a:t>ساختارها و سازمانهای اجتماعی </a:t>
            </a:r>
            <a:r>
              <a:rPr lang="fa-IR" sz="2300" dirty="0" smtClean="0">
                <a:cs typeface="B Traffic" pitchFamily="2" charset="-78"/>
              </a:rPr>
              <a:t>مستقردر منطقه </a:t>
            </a:r>
            <a:r>
              <a:rPr lang="fa-IR" sz="1700" dirty="0" smtClean="0">
                <a:solidFill>
                  <a:srgbClr val="FF0000"/>
                </a:solidFill>
                <a:cs typeface="B Koodak" pitchFamily="2" charset="-78"/>
              </a:rPr>
              <a:t>که </a:t>
            </a:r>
            <a:r>
              <a:rPr lang="fa-IR" sz="1700" dirty="0">
                <a:solidFill>
                  <a:srgbClr val="FF0000"/>
                </a:solidFill>
                <a:cs typeface="B Koodak" pitchFamily="2" charset="-78"/>
              </a:rPr>
              <a:t>در بحث بهداشت و سلامت دخیل </a:t>
            </a:r>
            <a:r>
              <a:rPr lang="fa-IR" sz="1700" dirty="0" smtClean="0">
                <a:solidFill>
                  <a:srgbClr val="FF0000"/>
                </a:solidFill>
                <a:cs typeface="B Koodak" pitchFamily="2" charset="-78"/>
              </a:rPr>
              <a:t>اند.</a:t>
            </a:r>
            <a:endParaRPr lang="en-US" sz="1700" dirty="0">
              <a:solidFill>
                <a:srgbClr val="FF0000"/>
              </a:solidFill>
              <a:cs typeface="B Koodak" pitchFamily="2" charset="-78"/>
            </a:endParaRPr>
          </a:p>
          <a:p>
            <a:pPr lvl="0" algn="just"/>
            <a:r>
              <a:rPr lang="fa-IR" sz="2300" dirty="0">
                <a:cs typeface="B Traffic" pitchFamily="2" charset="-78"/>
              </a:rPr>
              <a:t>ظرفیتهای جامعه از جهت </a:t>
            </a:r>
            <a:r>
              <a:rPr lang="fa-IR" sz="2300" dirty="0" smtClean="0">
                <a:cs typeface="B Traffic" pitchFamily="2" charset="-78"/>
              </a:rPr>
              <a:t>انجام کارهای </a:t>
            </a:r>
            <a:r>
              <a:rPr lang="fa-IR" sz="2300" dirty="0">
                <a:cs typeface="B Traffic" pitchFamily="2" charset="-78"/>
              </a:rPr>
              <a:t>گروهی </a:t>
            </a:r>
            <a:r>
              <a:rPr lang="fa-IR" sz="2300" dirty="0" smtClean="0">
                <a:cs typeface="B Traffic" pitchFamily="2" charset="-78"/>
              </a:rPr>
              <a:t>جهت </a:t>
            </a:r>
            <a:r>
              <a:rPr lang="fa-IR" sz="2300" dirty="0">
                <a:cs typeface="B Traffic" pitchFamily="2" charset="-78"/>
              </a:rPr>
              <a:t>حل </a:t>
            </a:r>
            <a:r>
              <a:rPr lang="fa-IR" sz="2300" dirty="0" smtClean="0">
                <a:cs typeface="B Traffic" pitchFamily="2" charset="-78"/>
              </a:rPr>
              <a:t>مشکلات جامعه.</a:t>
            </a:r>
            <a:endParaRPr lang="en-US" sz="2300" dirty="0">
              <a:cs typeface="B Traffic" pitchFamily="2" charset="-78"/>
            </a:endParaRPr>
          </a:p>
          <a:p>
            <a:pPr lvl="0" algn="just"/>
            <a:r>
              <a:rPr lang="fa-IR" sz="2300" dirty="0">
                <a:cs typeface="B Traffic" pitchFamily="2" charset="-78"/>
              </a:rPr>
              <a:t>محیط </a:t>
            </a:r>
            <a:r>
              <a:rPr lang="fa-IR" sz="2300" dirty="0" smtClean="0">
                <a:cs typeface="B Traffic" pitchFamily="2" charset="-78"/>
              </a:rPr>
              <a:t>فیزیکی</a:t>
            </a:r>
            <a:endParaRPr lang="en-US" sz="2300" dirty="0">
              <a:cs typeface="B Traffic" pitchFamily="2" charset="-78"/>
            </a:endParaRPr>
          </a:p>
          <a:p>
            <a:pPr lvl="0" algn="just"/>
            <a:r>
              <a:rPr lang="fa-IR" sz="2300" dirty="0">
                <a:cs typeface="B Traffic" pitchFamily="2" charset="-78"/>
              </a:rPr>
              <a:t>محیط </a:t>
            </a:r>
            <a:r>
              <a:rPr lang="fa-IR" sz="2300" dirty="0" smtClean="0">
                <a:cs typeface="B Traffic" pitchFamily="2" charset="-78"/>
              </a:rPr>
              <a:t>اجتماعی</a:t>
            </a:r>
            <a:endParaRPr lang="en-US" sz="2300" dirty="0">
              <a:cs typeface="B Traffic" pitchFamily="2" charset="-78"/>
            </a:endParaRPr>
          </a:p>
          <a:p>
            <a:pPr lvl="0" algn="just"/>
            <a:r>
              <a:rPr lang="fa-IR" sz="2300" dirty="0">
                <a:cs typeface="B Traffic" pitchFamily="2" charset="-78"/>
              </a:rPr>
              <a:t>وضعیت </a:t>
            </a:r>
            <a:r>
              <a:rPr lang="fa-IR" sz="2300" dirty="0" smtClean="0">
                <a:cs typeface="B Traffic" pitchFamily="2" charset="-78"/>
              </a:rPr>
              <a:t>اقتصادی</a:t>
            </a:r>
            <a:endParaRPr lang="en-US" sz="2300" dirty="0">
              <a:cs typeface="B Traffic" pitchFamily="2" charset="-78"/>
            </a:endParaRPr>
          </a:p>
          <a:p>
            <a:pPr lvl="0" algn="just"/>
            <a:r>
              <a:rPr lang="fa-IR" sz="2300" dirty="0">
                <a:cs typeface="B Traffic" pitchFamily="2" charset="-78"/>
              </a:rPr>
              <a:t>مراکز ارائه دهنده خدمات بهداشتی</a:t>
            </a:r>
            <a:endParaRPr lang="en-US" sz="2300" dirty="0">
              <a:cs typeface="B Traffic" pitchFamily="2" charset="-78"/>
            </a:endParaRPr>
          </a:p>
          <a:p>
            <a:pPr lvl="0" algn="just"/>
            <a:r>
              <a:rPr lang="fa-IR" sz="2300" dirty="0">
                <a:cs typeface="B Traffic" pitchFamily="2" charset="-78"/>
              </a:rPr>
              <a:t>پوشش خدمات </a:t>
            </a:r>
            <a:r>
              <a:rPr lang="fa-IR" sz="2300" dirty="0" smtClean="0">
                <a:cs typeface="B Traffic" pitchFamily="2" charset="-78"/>
              </a:rPr>
              <a:t>بهداشتی</a:t>
            </a:r>
            <a:endParaRPr lang="en-US" sz="2300" dirty="0">
              <a:cs typeface="B Traffic" pitchFamily="2" charset="-78"/>
            </a:endParaRPr>
          </a:p>
          <a:p>
            <a:pPr lvl="0" algn="just"/>
            <a:r>
              <a:rPr lang="fa-IR" sz="2300" dirty="0">
                <a:cs typeface="B Traffic" pitchFamily="2" charset="-78"/>
              </a:rPr>
              <a:t>منابع مالی ، تجهیزاتی و پرسنلی در دسترس جهت حل مشکلات بهداشتی </a:t>
            </a:r>
            <a:endParaRPr lang="en-US" sz="2300" dirty="0">
              <a:cs typeface="B Traffic" pitchFamily="2" charset="-78"/>
            </a:endParaRPr>
          </a:p>
          <a:p>
            <a:pPr algn="just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/>
              <a:t/>
            </a:r>
            <a:br>
              <a:rPr lang="fa-IR" dirty="0"/>
            </a:br>
            <a:r>
              <a:rPr lang="fa-IR" sz="2200" dirty="0">
                <a:cs typeface="B Titr" pitchFamily="2" charset="-78"/>
              </a:rPr>
              <a:t>مرحله دوم : ارائه اطلاعات وآمار سلامت منطقه به اعضاء تیم نیازسنجی و تصمیم گیری درمورد دیگراطلاعات مورد نیاز وروشهای جمع آوری آنها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227</TotalTime>
  <Words>2134</Words>
  <Application>Microsoft Office PowerPoint</Application>
  <PresentationFormat>On-screen Show (4:3)</PresentationFormat>
  <Paragraphs>149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اجرای نیاز سنجی آموزشی از سطح وزارتخانه تا خانه بهداشت </vt:lpstr>
      <vt:lpstr>نیاز سنجی: </vt:lpstr>
      <vt:lpstr>اهمیت نیاز سنجی : </vt:lpstr>
      <vt:lpstr>دستور جلسه اول تیم نیاز سنجی به قرار ذیل میباشد: </vt:lpstr>
      <vt:lpstr>مراحل انجام نیاز سنجی از خانه های بهداشت تا سطح معاونت بهداشتی</vt:lpstr>
      <vt:lpstr>Slide 6</vt:lpstr>
      <vt:lpstr>مرحله اول : آماده سازی تیم نیازسنجی مشکلات بهداشتی  </vt:lpstr>
      <vt:lpstr>گام های اجرائی مرحله اول: </vt:lpstr>
      <vt:lpstr> مرحله دوم : ارائه اطلاعات وآمار سلامت منطقه به اعضاء تیم نیازسنجی و تصمیم گیری درمورد دیگراطلاعات مورد نیاز وروشهای جمع آوری آنها </vt:lpstr>
      <vt:lpstr>جمع آوری این اطلاعات با استفاده از روشهای گوناگون :</vt:lpstr>
      <vt:lpstr>گام های اجرائی مرحله دوم: </vt:lpstr>
      <vt:lpstr> مرحله سوم : تعیین و اولویت بندی نمودن مشکلات بهداشتی منطقه </vt:lpstr>
      <vt:lpstr>گام های اجرائی مرحله سوم:</vt:lpstr>
      <vt:lpstr> مرحله چهارم :    تعیین گروه/ گروه های هدف بالقوه و علل رفتاری و غیررفتاری مشکلات بهداشتی اولویت دار </vt:lpstr>
      <vt:lpstr>دسته بندی کردن گروه / گروه های هدف به قرار زیر است : </vt:lpstr>
      <vt:lpstr>علل رفتاری :</vt:lpstr>
      <vt:lpstr>گام های اجرائی مرحله چهار:</vt:lpstr>
      <vt:lpstr> مرحله پنجم : بازنگری گروه هدف بالقوه و تعیین گروه/ گروه های هدف اختصاصی </vt:lpstr>
      <vt:lpstr>گام های اجرائی مرحله پنجم </vt:lpstr>
      <vt:lpstr>مرحله ششم : اقدام برای برنامه ریزی مداخلات مناسب برای گروه های هدف اختصاصی </vt:lpstr>
      <vt:lpstr>Slide 21</vt:lpstr>
      <vt:lpstr>دستور جلسه اول شامل موارد زیر است : </vt:lpstr>
      <vt:lpstr>ترکیب اعضاء تیم نیاز سنجی سلامت در سطوح مختلف</vt:lpstr>
      <vt:lpstr>ب ) ترکیب اعضاءتیم نیاز سنجی پایگاه های بهداشتی: </vt:lpstr>
      <vt:lpstr>د ) ترکیب اعضاءتیم نیاز سنجی مرکز بهداشت شهرستان: </vt:lpstr>
      <vt:lpstr>شاد باشید و موفق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behdasht</dc:creator>
  <cp:lastModifiedBy>behdasht</cp:lastModifiedBy>
  <cp:revision>38</cp:revision>
  <dcterms:created xsi:type="dcterms:W3CDTF">2002-04-02T20:01:01Z</dcterms:created>
  <dcterms:modified xsi:type="dcterms:W3CDTF">2002-01-11T23:59:27Z</dcterms:modified>
</cp:coreProperties>
</file>