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75" r:id="rId17"/>
    <p:sldId id="376" r:id="rId18"/>
    <p:sldId id="377" r:id="rId19"/>
    <p:sldId id="378" r:id="rId20"/>
    <p:sldId id="380" r:id="rId21"/>
    <p:sldId id="387" r:id="rId22"/>
    <p:sldId id="388" r:id="rId23"/>
    <p:sldId id="389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6600"/>
    <a:srgbClr val="FF0000"/>
    <a:srgbClr val="0E04DC"/>
    <a:srgbClr val="DC5604"/>
    <a:srgbClr val="1BC537"/>
    <a:srgbClr val="CB15A4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36" autoAdjust="0"/>
    <p:restoredTop sz="87751" autoAdjust="0"/>
  </p:normalViewPr>
  <p:slideViewPr>
    <p:cSldViewPr>
      <p:cViewPr>
        <p:scale>
          <a:sx n="50" d="100"/>
          <a:sy n="50" d="100"/>
        </p:scale>
        <p:origin x="-101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36E4F5-0CB4-40A6-8214-7C9F423F3EC7}" type="slidenum">
              <a:rPr lang="ar-SA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21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2DDF31-E538-4E5F-A7AD-9D5DD73ED7BC}" type="slidenum">
              <a:rPr lang="ar-SA"/>
              <a:pPr/>
              <a:t>2</a:t>
            </a:fld>
            <a:endParaRPr lang="en-GB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0B4537-BBA0-4422-90ED-74EF7A340C53}" type="slidenum">
              <a:rPr lang="ar-SA"/>
              <a:pPr/>
              <a:t>11</a:t>
            </a:fld>
            <a:endParaRPr lang="en-GB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7D0AF3-6891-4088-B230-43096513408D}" type="slidenum">
              <a:rPr lang="ar-SA"/>
              <a:pPr/>
              <a:t>12</a:t>
            </a:fld>
            <a:endParaRPr lang="en-GB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2A561-1672-4AF7-BDAB-36DF1A04BB9B}" type="slidenum">
              <a:rPr lang="ar-SA"/>
              <a:pPr/>
              <a:t>13</a:t>
            </a:fld>
            <a:endParaRPr lang="en-GB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3AC7C4-7182-4669-BD39-02618948EE1F}" type="slidenum">
              <a:rPr lang="ar-SA"/>
              <a:pPr/>
              <a:t>14</a:t>
            </a:fld>
            <a:endParaRPr lang="en-GB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6F5561-0F9E-447C-AC6E-5F5086FBACE1}" type="slidenum">
              <a:rPr lang="ar-SA"/>
              <a:pPr/>
              <a:t>15</a:t>
            </a:fld>
            <a:endParaRPr lang="en-GB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8A8776-66F8-4328-848C-A6D3E5CE8D21}" type="slidenum">
              <a:rPr lang="ar-SA"/>
              <a:pPr/>
              <a:t>3</a:t>
            </a:fld>
            <a:endParaRPr lang="en-GB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D412E9-1092-4611-A53B-3497936A9507}" type="slidenum">
              <a:rPr lang="ar-SA"/>
              <a:pPr/>
              <a:t>4</a:t>
            </a:fld>
            <a:endParaRPr lang="en-GB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8E325A-52F6-436E-A872-34C483669F10}" type="slidenum">
              <a:rPr lang="ar-SA"/>
              <a:pPr/>
              <a:t>5</a:t>
            </a:fld>
            <a:endParaRPr lang="en-GB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ED4EC8-352D-429F-9652-C912C1901D06}" type="slidenum">
              <a:rPr lang="ar-SA"/>
              <a:pPr/>
              <a:t>6</a:t>
            </a:fld>
            <a:endParaRPr lang="en-GB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4F761E-7117-4454-9628-F8261A0AC249}" type="slidenum">
              <a:rPr lang="ar-SA"/>
              <a:pPr/>
              <a:t>7</a:t>
            </a:fld>
            <a:endParaRPr lang="en-GB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10909F-EBE6-450C-B0F3-1BAE3056AE77}" type="slidenum">
              <a:rPr lang="ar-SA"/>
              <a:pPr/>
              <a:t>8</a:t>
            </a:fld>
            <a:endParaRPr lang="en-GB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55F4D-9148-4E71-8F8F-57899DF4EA66}" type="slidenum">
              <a:rPr lang="ar-SA"/>
              <a:pPr/>
              <a:t>9</a:t>
            </a:fld>
            <a:endParaRPr lang="en-GB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65850E-7056-49BC-A724-436EAE53FB72}" type="slidenum">
              <a:rPr lang="ar-SA"/>
              <a:pPr/>
              <a:t>10</a:t>
            </a:fld>
            <a:endParaRPr lang="en-GB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0B93464-920F-4883-B307-80B41916797B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63949-DC9F-40EE-8487-8A4E9551F5C4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3CD20-B0F0-4620-9165-64884FC17340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135811C-937C-4E80-872E-B1E0141B3493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848600" cy="4144963"/>
          </a:xfrm>
        </p:spPr>
        <p:txBody>
          <a:bodyPr/>
          <a:lstStyle/>
          <a:p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6E19119-1B85-46FE-9E9D-B12B9FBB5977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981200"/>
            <a:ext cx="3848100" cy="1995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129088"/>
            <a:ext cx="3848100" cy="1997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EE28629-C8A0-4CC9-B004-89A8A1721AD5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FF6F2-B5F2-434B-B28D-DF362256930E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C7B9D-DBCC-4923-932F-FD80E924A347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2B037-AA64-4540-A3DC-1B2DC82CD33E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2761E-0727-40A4-A8A4-C06E501CAAC8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E7897-10BF-4DE6-BB67-ADBDC3E5604E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35F80-D8B9-489A-9F5B-9E4AF28F8572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A10ED-08DF-4DE0-A734-2C531A78B8DE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9F859-17B7-48F5-AC1A-3915317CD66F}" type="slidenum">
              <a:rPr lang="ar-SA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fld id="{65317B34-CA11-437E-9030-9114FD0314EF}" type="slidenum">
              <a:rPr lang="ar-SA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0"/>
            <a:ext cx="3383482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1214422"/>
            <a:ext cx="8143932" cy="3786214"/>
          </a:xfrm>
          <a:prstGeom prst="cloudCallout">
            <a:avLst>
              <a:gd name="adj1" fmla="val 48937"/>
              <a:gd name="adj2" fmla="val 66147"/>
            </a:avLst>
          </a:prstGeom>
          <a:solidFill>
            <a:srgbClr val="0E04DC"/>
          </a:solidFill>
          <a:ln>
            <a:solidFill>
              <a:srgbClr val="0E04DC"/>
            </a:solidFill>
          </a:ln>
        </p:spPr>
        <p:txBody>
          <a:bodyPr/>
          <a:lstStyle/>
          <a:p>
            <a:pPr rtl="1"/>
            <a:r>
              <a:rPr lang="fa-IR" sz="8000" b="1" dirty="0" smtClean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  <a:t/>
            </a:r>
            <a:br>
              <a:rPr lang="fa-IR" sz="8000" b="1" dirty="0" smtClean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</a:br>
            <a:r>
              <a:rPr lang="fa-IR" sz="8000" b="1" dirty="0" smtClean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  <a:t>شیوه های </a:t>
            </a:r>
            <a:r>
              <a:rPr lang="fa-IR" sz="9600" b="1" dirty="0" smtClean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  <a:t>ارزشیابی</a:t>
            </a:r>
            <a:r>
              <a:rPr lang="fa-IR" sz="6000" b="1" dirty="0" smtClean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  <a:t> </a:t>
            </a:r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  <a:t/>
            </a:r>
            <a:br>
              <a:rPr lang="en-US" sz="6000" b="1" dirty="0">
                <a:solidFill>
                  <a:schemeClr val="bg1">
                    <a:lumMod val="95000"/>
                  </a:schemeClr>
                </a:solidFill>
                <a:cs typeface="B Titr" pitchFamily="2" charset="-78"/>
              </a:rPr>
            </a:br>
            <a:endParaRPr lang="en-GB" sz="4400" b="1" dirty="0">
              <a:solidFill>
                <a:schemeClr val="bg1">
                  <a:lumMod val="95000"/>
                </a:schemeClr>
              </a:solidFill>
              <a:cs typeface="B Titr" pitchFamily="2" charset="-7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76" y="4929198"/>
            <a:ext cx="7058052" cy="1344633"/>
          </a:xfrm>
          <a:prstGeom prst="wav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/>
          <a:lstStyle/>
          <a:p>
            <a:pPr rtl="1">
              <a:lnSpc>
                <a:spcPct val="80000"/>
              </a:lnSpc>
            </a:pPr>
            <a:r>
              <a:rPr lang="fa-IR" sz="2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itchFamily="2" charset="-78"/>
              </a:rPr>
              <a:t>دکتر لیلا جویباری</a:t>
            </a:r>
            <a:endParaRPr lang="en-US" sz="2000" b="1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itchFamily="2" charset="-78"/>
            </a:endParaRPr>
          </a:p>
          <a:p>
            <a:pPr rtl="1">
              <a:lnSpc>
                <a:spcPct val="80000"/>
              </a:lnSpc>
            </a:pPr>
            <a:r>
              <a:rPr lang="fa-IR" sz="2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itchFamily="2" charset="-78"/>
              </a:rPr>
              <a:t>دفتر </a:t>
            </a:r>
            <a:r>
              <a:rPr lang="fa-IR" sz="2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itchFamily="2" charset="-78"/>
              </a:rPr>
              <a:t>ارزشیابی مرکز مطالعات و توسعه آموزش </a:t>
            </a:r>
            <a:r>
              <a:rPr lang="fa-IR" sz="2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itchFamily="2" charset="-78"/>
              </a:rPr>
              <a:t>پزشکی گلستان</a:t>
            </a:r>
            <a:endParaRPr lang="en-GB" sz="54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4414" y="714357"/>
            <a:ext cx="7715304" cy="584775"/>
          </a:xfrm>
          <a:prstGeom prst="rect">
            <a:avLst/>
          </a:prstGeom>
          <a:solidFill>
            <a:schemeClr val="bg1"/>
          </a:solidFill>
          <a:effectLst>
            <a:softEdge rad="31750"/>
          </a:effectLst>
        </p:spPr>
        <p:txBody>
          <a:bodyPr wrap="square">
            <a:spAutoFit/>
          </a:bodyPr>
          <a:lstStyle/>
          <a:p>
            <a:pPr algn="ctr" rtl="1"/>
            <a:r>
              <a:rPr lang="fa-I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abassom" pitchFamily="2" charset="-78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abassom" pitchFamily="2" charset="-78"/>
              </a:rPr>
              <a:t>MSF </a:t>
            </a:r>
            <a:r>
              <a:rPr lang="fa-I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abassom" pitchFamily="2" charset="-78"/>
              </a:rPr>
              <a:t> یا  فیدبک با منابع چندگانه یا ارزیابی 360 درجه </a:t>
            </a:r>
            <a:endParaRPr lang="fa-I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abassom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57213"/>
            <a:ext cx="8135938" cy="1143000"/>
          </a:xfrm>
        </p:spPr>
        <p:txBody>
          <a:bodyPr/>
          <a:lstStyle/>
          <a:p>
            <a:pPr rtl="1"/>
            <a:r>
              <a:rPr lang="fa-IR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رو</a:t>
            </a:r>
            <a:r>
              <a:rPr lang="ar-SA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کردها</a:t>
            </a:r>
            <a:r>
              <a:rPr lang="ar-SA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مختلف منابع ارز</a:t>
            </a:r>
            <a:r>
              <a:rPr lang="ar-SA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اب</a:t>
            </a:r>
            <a:r>
              <a:rPr lang="ar-SA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در</a:t>
            </a:r>
            <a:r>
              <a:rPr lang="fa-IR" sz="3600" dirty="0">
                <a:solidFill>
                  <a:schemeClr val="tx1"/>
                </a:solidFill>
                <a:latin typeface="Sylfaen" pitchFamily="18" charset="0"/>
                <a:cs typeface="B Mahsa" pitchFamily="2" charset="-78"/>
              </a:rPr>
              <a:t/>
            </a:r>
            <a:br>
              <a:rPr lang="fa-IR" sz="3600" dirty="0">
                <a:solidFill>
                  <a:schemeClr val="tx1"/>
                </a:solidFill>
                <a:latin typeface="Sylfaen" pitchFamily="18" charset="0"/>
                <a:cs typeface="B Mahsa" pitchFamily="2" charset="-78"/>
              </a:rPr>
            </a:br>
            <a:r>
              <a:rPr lang="fa-IR" sz="3600" dirty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Sylfaen" pitchFamily="18" charset="0"/>
              </a:rPr>
              <a:t>(360 – Degree) 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66950"/>
            <a:ext cx="7772400" cy="4114800"/>
          </a:xfrm>
        </p:spPr>
        <p:txBody>
          <a:bodyPr/>
          <a:lstStyle/>
          <a:p>
            <a:pPr marL="685800" indent="-685800">
              <a:lnSpc>
                <a:spcPct val="190000"/>
              </a:lnSpc>
              <a:buFontTx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Sylfaen" pitchFamily="18" charset="0"/>
              </a:rPr>
              <a:t>Peer assessment</a:t>
            </a:r>
          </a:p>
          <a:p>
            <a:pPr marL="685800" indent="-685800">
              <a:lnSpc>
                <a:spcPct val="190000"/>
              </a:lnSpc>
              <a:buFontTx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Sylfaen" pitchFamily="18" charset="0"/>
              </a:rPr>
              <a:t>Patient’s</a:t>
            </a:r>
          </a:p>
          <a:p>
            <a:pPr marL="685800" indent="-685800">
              <a:lnSpc>
                <a:spcPct val="190000"/>
              </a:lnSpc>
              <a:buFontTx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Sylfaen" pitchFamily="18" charset="0"/>
              </a:rPr>
              <a:t>Rating by Nurses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2428868"/>
            <a:ext cx="339946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431800"/>
          </a:xfrm>
        </p:spPr>
        <p:txBody>
          <a:bodyPr/>
          <a:lstStyle/>
          <a:p>
            <a:r>
              <a:rPr lang="en-GB" sz="2000" b="1" u="sng">
                <a:solidFill>
                  <a:srgbClr val="CF111F"/>
                </a:solidFill>
                <a:latin typeface="Sylfaen" pitchFamily="18" charset="0"/>
              </a:rPr>
              <a:t>360</a:t>
            </a:r>
            <a:r>
              <a:rPr lang="en-US" sz="2000" b="1" u="sng">
                <a:solidFill>
                  <a:srgbClr val="CF111F"/>
                </a:solidFill>
                <a:latin typeface="Sylfaen" pitchFamily="18" charset="0"/>
              </a:rPr>
              <a:t>°</a:t>
            </a:r>
            <a:r>
              <a:rPr lang="en-GB" sz="2000" b="1" u="sng">
                <a:solidFill>
                  <a:srgbClr val="CF111F"/>
                </a:solidFill>
                <a:latin typeface="Sylfaen" pitchFamily="18" charset="0"/>
              </a:rPr>
              <a:t> Assessment Tool for Leeds Consultants</a:t>
            </a:r>
            <a:endParaRPr lang="en-GB" sz="2400" b="1" u="sng">
              <a:solidFill>
                <a:srgbClr val="CF111F"/>
              </a:solidFill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4530725"/>
          </a:xfrm>
        </p:spPr>
        <p:txBody>
          <a:bodyPr/>
          <a:lstStyle/>
          <a:p>
            <a:pPr>
              <a:buFontTx/>
              <a:buNone/>
            </a:pPr>
            <a:endParaRPr lang="en-GB" sz="160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en-GB" sz="800">
              <a:solidFill>
                <a:schemeClr val="tx1"/>
              </a:solidFill>
            </a:endParaRPr>
          </a:p>
        </p:txBody>
      </p:sp>
      <p:graphicFrame>
        <p:nvGraphicFramePr>
          <p:cNvPr id="156699" name="Group 27"/>
          <p:cNvGraphicFramePr>
            <a:graphicFrameLocks noGrp="1"/>
          </p:cNvGraphicFramePr>
          <p:nvPr/>
        </p:nvGraphicFramePr>
        <p:xfrm>
          <a:off x="250825" y="620713"/>
          <a:ext cx="8569325" cy="6048378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83343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1.  Attitude to staff: Shows respect and values contributions of other members of the team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                       POOR                       NEITHER POOR NOR GOOD                   GOOD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2.  Attitudes to patients:  Shows and promotes respect for the rights, choices, beliefs and confidentiality of patients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3.  Reliability and Punctuality: keeps promises and plays their part in making things happen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4.  Communication skills with </a:t>
                      </a:r>
                      <a:r>
                        <a:rPr kumimoji="0" lang="en-GB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patients and families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5.  Communication skills with </a:t>
                      </a:r>
                      <a:r>
                        <a:rPr kumimoji="0" lang="en-GB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healthcare team members professionals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6.  Honesty and Integrity: Walks the talk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7.  Team player skills:  Supportive of, and accepts appropriate responsibility for, team goals?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8.  Leadership skills:  Leads by example and is able to influence other to get things done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9.  Overall rating as a colleague / team member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Don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t know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6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                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Wingdings 2" pitchFamily="18" charset="2"/>
                        </a:rPr>
                        <a:t>    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9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6698" name="Rectangle 26"/>
          <p:cNvSpPr>
            <a:spLocks noChangeArrowheads="1"/>
          </p:cNvSpPr>
          <p:nvPr/>
        </p:nvSpPr>
        <p:spPr bwMode="auto">
          <a:xfrm>
            <a:off x="684213" y="476250"/>
            <a:ext cx="574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US" sz="32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35013"/>
          </a:xfrm>
          <a:noFill/>
        </p:spPr>
        <p:txBody>
          <a:bodyPr/>
          <a:lstStyle/>
          <a:p>
            <a:r>
              <a:rPr lang="en-US" sz="2800">
                <a:solidFill>
                  <a:srgbClr val="CF111F"/>
                </a:solidFill>
                <a:latin typeface="Sylfaen" pitchFamily="18" charset="0"/>
              </a:rPr>
              <a:t>360-degree Evaluation</a:t>
            </a:r>
            <a:br>
              <a:rPr lang="en-US" sz="2800">
                <a:solidFill>
                  <a:srgbClr val="CF111F"/>
                </a:solidFill>
                <a:latin typeface="Sylfaen" pitchFamily="18" charset="0"/>
              </a:rPr>
            </a:br>
            <a:r>
              <a:rPr lang="en-US" sz="2800">
                <a:solidFill>
                  <a:srgbClr val="CF111F"/>
                </a:solidFill>
                <a:latin typeface="Sylfaen" pitchFamily="18" charset="0"/>
              </a:rPr>
              <a:t>Patient Evaluation</a:t>
            </a:r>
          </a:p>
        </p:txBody>
      </p:sp>
      <p:pic>
        <p:nvPicPr>
          <p:cNvPr id="15872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 l="-984"/>
          <a:stretch>
            <a:fillRect/>
          </a:stretch>
        </p:blipFill>
        <p:spPr>
          <a:xfrm>
            <a:off x="1187450" y="1484313"/>
            <a:ext cx="6384925" cy="42862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35013"/>
          </a:xfrm>
          <a:noFill/>
        </p:spPr>
        <p:txBody>
          <a:bodyPr/>
          <a:lstStyle/>
          <a:p>
            <a:r>
              <a:rPr lang="en-US" sz="2800">
                <a:solidFill>
                  <a:srgbClr val="CF111F"/>
                </a:solidFill>
                <a:latin typeface="Sylfaen" pitchFamily="18" charset="0"/>
              </a:rPr>
              <a:t>360-degree Evaluation</a:t>
            </a:r>
            <a:br>
              <a:rPr lang="en-US" sz="2800">
                <a:solidFill>
                  <a:srgbClr val="CF111F"/>
                </a:solidFill>
                <a:latin typeface="Sylfaen" pitchFamily="18" charset="0"/>
              </a:rPr>
            </a:br>
            <a:r>
              <a:rPr lang="en-US" sz="2800">
                <a:solidFill>
                  <a:srgbClr val="CF111F"/>
                </a:solidFill>
                <a:latin typeface="Sylfaen" pitchFamily="18" charset="0"/>
              </a:rPr>
              <a:t>Peer Evaluation</a:t>
            </a:r>
          </a:p>
        </p:txBody>
      </p:sp>
      <p:pic>
        <p:nvPicPr>
          <p:cNvPr id="16077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19250" y="1412875"/>
            <a:ext cx="5626100" cy="46275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-1" y="292099"/>
            <a:ext cx="9188421" cy="1509429"/>
          </a:xfrm>
          <a:solidFill>
            <a:srgbClr val="FFFF00"/>
          </a:solidFill>
        </p:spPr>
        <p:txBody>
          <a:bodyPr/>
          <a:lstStyle/>
          <a:p>
            <a:r>
              <a:rPr lang="fa-IR" sz="3200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اولويت اول: مهارتهاي حرفه اي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</a:b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Professionalism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0035" y="1918138"/>
            <a:ext cx="7886728" cy="4519634"/>
          </a:xfrm>
          <a:solidFill>
            <a:schemeClr val="bg1"/>
          </a:solidFill>
        </p:spPr>
        <p:txBody>
          <a:bodyPr/>
          <a:lstStyle/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رعايت اخلاق در عملكردهاي باليني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حساس بودن به موضوعات فرهنگي، ناتواني ها، سن، نژاد و ...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عملكرد مبتني بر سيستم، درك تعامل وارتباط بين عملكرد ما با سيستم بزرگتر (تصوير بزرگ)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مدافع بيمار بودن در سيستم بهداشتي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28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28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28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 animBg="1"/>
      <p:bldP spid="16281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fa-IR" sz="3200">
                <a:solidFill>
                  <a:schemeClr val="tx1"/>
                </a:solidFill>
                <a:cs typeface="B Titr" pitchFamily="2" charset="-78"/>
              </a:rPr>
              <a:t>به عنوان يك روش قابل اجرا بطور بالقوه</a:t>
            </a:r>
            <a:endParaRPr lang="en-US" sz="320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55850"/>
            <a:ext cx="7848600" cy="3770313"/>
          </a:xfrm>
          <a:solidFill>
            <a:srgbClr val="FFFF00"/>
          </a:solidFill>
        </p:spPr>
        <p:txBody>
          <a:bodyPr/>
          <a:lstStyle/>
          <a:p>
            <a:pPr algn="r" rtl="1">
              <a:buFontTx/>
              <a:buChar char="-"/>
            </a:pP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مراقبت از بيمار</a:t>
            </a:r>
          </a:p>
          <a:p>
            <a:pPr algn="r" rtl="1">
              <a:buFontTx/>
              <a:buNone/>
            </a:pP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              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  <a:sym typeface="Wingdings" pitchFamily="2" charset="2"/>
              </a:rPr>
              <a:t></a:t>
            </a: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  <a:sym typeface="Wingdings" pitchFamily="2" charset="2"/>
              </a:rPr>
              <a:t> </a:t>
            </a: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توسعه برنامه هاي اداره بيمار</a:t>
            </a:r>
          </a:p>
          <a:p>
            <a:pPr algn="r" rtl="1">
              <a:buFontTx/>
              <a:buChar char="-"/>
            </a:pP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دانش پزشكي</a:t>
            </a:r>
          </a:p>
          <a:p>
            <a:pPr algn="r" rtl="1">
              <a:buFontTx/>
              <a:buNone/>
            </a:pP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              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  <a:sym typeface="Wingdings" pitchFamily="2" charset="2"/>
              </a:rPr>
              <a:t></a:t>
            </a: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  <a:sym typeface="Wingdings" pitchFamily="2" charset="2"/>
              </a:rPr>
              <a:t> </a:t>
            </a: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تفكر تحليلي، دانش و بكار بستن علوم پايه</a:t>
            </a:r>
          </a:p>
          <a:p>
            <a:pPr algn="r" rtl="1">
              <a:buFontTx/>
              <a:buChar char="-"/>
            </a:pPr>
            <a:r>
              <a:rPr lang="fa-IR" b="1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يادگيري مبتني بر عمل</a:t>
            </a:r>
            <a:endParaRPr lang="en-US" b="1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48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48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48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nimBg="1"/>
      <p:bldP spid="164867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0066"/>
                </a:solidFill>
                <a:cs typeface="B Mitra" pitchFamily="2" charset="-78"/>
              </a:rPr>
              <a:t>global rating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81200"/>
            <a:ext cx="8358246" cy="4519634"/>
          </a:xfrm>
        </p:spPr>
        <p:txBody>
          <a:bodyPr/>
          <a:lstStyle/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حیطه های کلان قابلیت </a:t>
            </a:r>
            <a:r>
              <a:rPr lang="en-US" b="1" dirty="0" smtClean="0">
                <a:solidFill>
                  <a:srgbClr val="660066"/>
                </a:solidFill>
                <a:cs typeface="B Mitra" pitchFamily="2" charset="-78"/>
              </a:rPr>
              <a:t>ability </a:t>
            </a:r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 یک دانشجو را در موردش قضاوت می کنیم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مثال : دانش و مهارت ارتباطی او چگونه است</a:t>
            </a: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وابسته به محتوا نیست یعنی  </a:t>
            </a:r>
            <a:r>
              <a:rPr lang="en-US" b="1" dirty="0" smtClean="0">
                <a:solidFill>
                  <a:srgbClr val="660066"/>
                </a:solidFill>
                <a:cs typeface="B Mitra" pitchFamily="2" charset="-78"/>
              </a:rPr>
              <a:t>content specific </a:t>
            </a:r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 نمی باشد</a:t>
            </a: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رترواسپکتیو است. بالا سر دانشجو نمی ایستد. یک روتیشن یک ماهه را با دانشجو بودید بر اساس برخوردهایی که داشتید ارزیابی می کنید. می شود جستجو کرد و سوال کرد. از دیگران پرسید و یا پرونده بیمار را نگاه کرد.</a:t>
            </a:r>
            <a:endParaRPr lang="fa-IR" b="1" dirty="0">
              <a:solidFill>
                <a:srgbClr val="660066"/>
              </a:solidFill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در مورد کلیه توانمندی ها است و گشتالتی صورت می گیرد و رترواسپکتیو است 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اغلب به عنوان ارزیابی نهایی </a:t>
            </a:r>
            <a:r>
              <a:rPr lang="en-US" b="1" dirty="0" smtClean="0">
                <a:solidFill>
                  <a:srgbClr val="660066"/>
                </a:solidFill>
                <a:cs typeface="B Mitra" pitchFamily="2" charset="-78"/>
              </a:rPr>
              <a:t>summative</a:t>
            </a:r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  است و در انتهای دوره صورت می گیرد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اغلب به صورت رتبه بندی </a:t>
            </a:r>
            <a:r>
              <a:rPr lang="en-US" b="1" dirty="0" smtClean="0">
                <a:solidFill>
                  <a:srgbClr val="660066"/>
                </a:solidFill>
                <a:cs typeface="B Mitra" pitchFamily="2" charset="-78"/>
              </a:rPr>
              <a:t>rating</a:t>
            </a:r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  عددی مثلا 1 تا 9 و کامنتی است.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 برای مثال رفتار حرفه ای فرد چگونه است:  از خیلی ضعیف تا فوق العاده عالی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7298"/>
            <a:ext cx="7848600" cy="4768865"/>
          </a:xfrm>
        </p:spPr>
        <p:txBody>
          <a:bodyPr/>
          <a:lstStyle/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زیر  فرم راهنما است مثلا رفتار حرفه ای یعنی  به بیمار احترام بگذارد ... و همه  این ها می شود رفتار حرفه ای.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نمی خواهیم دانه به دانه نمره بدهیم. کلا عملکرد بالینی فرد چطوری است؟  از خیلی ضعیف تا فوق العاده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زیر فرم  تعریف می شود عملکرد بالینی </a:t>
            </a:r>
            <a:r>
              <a:rPr lang="en-US" b="1" dirty="0" smtClean="0">
                <a:solidFill>
                  <a:srgbClr val="660066"/>
                </a:solidFill>
                <a:cs typeface="B Mitra" pitchFamily="2" charset="-78"/>
              </a:rPr>
              <a:t>clinical performance</a:t>
            </a:r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  یعنی این موارد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660066"/>
                </a:solidFill>
                <a:cs typeface="B Mitra" pitchFamily="2" charset="-78"/>
              </a:rPr>
              <a:t>مثلا رویکرد تشخیصی و مهارت مدیریتی و ... همه اینها را می بیند ولی یک نمره می دهد</a:t>
            </a:r>
            <a:endParaRPr lang="en-US" b="1" dirty="0" smtClean="0">
              <a:solidFill>
                <a:srgbClr val="660066"/>
              </a:solidFill>
              <a:cs typeface="B Mitra" pitchFamily="2" charset="-78"/>
            </a:endParaRPr>
          </a:p>
          <a:p>
            <a:pPr algn="just"/>
            <a:endParaRPr lang="fa-IR" b="1" dirty="0">
              <a:solidFill>
                <a:srgbClr val="660066"/>
              </a:solidFill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در گلوبال ریتینگ یک فرد ارزیابی می کند و حیطه های کلان را ارزیابی می کند و گذشته نگر است</a:t>
            </a: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  <a:p>
            <a:pPr algn="just" rtl="1">
              <a:buNone/>
            </a:pPr>
            <a:r>
              <a:rPr lang="fa-I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 </a:t>
            </a:r>
          </a:p>
          <a:p>
            <a:pPr algn="just" rtl="1">
              <a:buNone/>
            </a:pPr>
            <a:r>
              <a:rPr lang="fa-I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با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MSF </a:t>
            </a:r>
            <a:r>
              <a:rPr lang="fa-I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 یا  فیدبک با منابع چندگانه یا ارزیابی 360 درجه متفاوت است</a:t>
            </a: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  <a:p>
            <a:pPr algn="r" rtl="1"/>
            <a:endParaRPr lang="fa-IR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243888" cy="1143000"/>
          </a:xfrm>
        </p:spPr>
        <p:txBody>
          <a:bodyPr/>
          <a:lstStyle/>
          <a:p>
            <a:r>
              <a:rPr lang="fa-IR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روشها</a:t>
            </a:r>
            <a:r>
              <a:rPr lang="ar-SA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 مورد استفاده در ارز</a:t>
            </a:r>
            <a:r>
              <a:rPr lang="ar-SA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اب</a:t>
            </a:r>
            <a:r>
              <a:rPr lang="ar-SA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dirty="0">
                <a:solidFill>
                  <a:srgbClr val="FF0000"/>
                </a:solidFill>
                <a:latin typeface="Sylfaen" pitchFamily="18" charset="0"/>
                <a:cs typeface="B Titr" pitchFamily="2" charset="-78"/>
              </a:rPr>
              <a:t> عملکرد </a:t>
            </a:r>
            <a:endParaRPr lang="en-US" dirty="0">
              <a:solidFill>
                <a:srgbClr val="FF0000"/>
              </a:solidFill>
              <a:latin typeface="Sylfaen" pitchFamily="18" charset="0"/>
              <a:cs typeface="B Titr" pitchFamily="2" charset="-78"/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44675"/>
            <a:ext cx="7885113" cy="4248150"/>
          </a:xfrm>
        </p:spPr>
        <p:txBody>
          <a:bodyPr/>
          <a:lstStyle/>
          <a:p>
            <a:pPr algn="r" rtl="1">
              <a:lnSpc>
                <a:spcPct val="170000"/>
              </a:lnSpc>
            </a:pPr>
            <a:r>
              <a:rPr lang="fa-IR" sz="4000" dirty="0">
                <a:solidFill>
                  <a:srgbClr val="FF0000"/>
                </a:solidFill>
                <a:latin typeface="Sylfaen" pitchFamily="18" charset="0"/>
                <a:ea typeface="+mj-ea"/>
                <a:cs typeface="B Titr" pitchFamily="2" charset="-78"/>
              </a:rPr>
              <a:t>ارز</a:t>
            </a:r>
            <a:r>
              <a:rPr lang="ar-SA" sz="4000" dirty="0">
                <a:solidFill>
                  <a:srgbClr val="FF0000"/>
                </a:solidFill>
                <a:latin typeface="Sylfaen" pitchFamily="18" charset="0"/>
                <a:ea typeface="+mj-ea"/>
                <a:cs typeface="B Titr" pitchFamily="2" charset="-78"/>
              </a:rPr>
              <a:t>ي</a:t>
            </a:r>
            <a:r>
              <a:rPr lang="fa-IR" sz="4000" dirty="0">
                <a:solidFill>
                  <a:srgbClr val="FF0000"/>
                </a:solidFill>
                <a:latin typeface="Sylfaen" pitchFamily="18" charset="0"/>
                <a:ea typeface="+mj-ea"/>
                <a:cs typeface="B Titr" pitchFamily="2" charset="-78"/>
              </a:rPr>
              <a:t>اب</a:t>
            </a:r>
            <a:r>
              <a:rPr lang="ar-SA" sz="4000" dirty="0">
                <a:solidFill>
                  <a:srgbClr val="FF0000"/>
                </a:solidFill>
                <a:latin typeface="Sylfaen" pitchFamily="18" charset="0"/>
                <a:ea typeface="+mj-ea"/>
                <a:cs typeface="B Titr" pitchFamily="2" charset="-78"/>
              </a:rPr>
              <a:t>ي</a:t>
            </a:r>
            <a:r>
              <a:rPr lang="fa-IR" sz="4000" dirty="0">
                <a:solidFill>
                  <a:srgbClr val="FF0000"/>
                </a:solidFill>
                <a:latin typeface="Sylfaen" pitchFamily="18" charset="0"/>
                <a:ea typeface="+mj-ea"/>
                <a:cs typeface="B Titr" pitchFamily="2" charset="-78"/>
              </a:rPr>
              <a:t> توسط </a:t>
            </a:r>
            <a:r>
              <a:rPr lang="fa-IR" sz="4000" dirty="0" smtClean="0">
                <a:solidFill>
                  <a:srgbClr val="FF0000"/>
                </a:solidFill>
                <a:latin typeface="Sylfaen" pitchFamily="18" charset="0"/>
                <a:ea typeface="+mj-ea"/>
                <a:cs typeface="B Titr" pitchFamily="2" charset="-78"/>
              </a:rPr>
              <a:t>همکار</a:t>
            </a:r>
            <a:endParaRPr lang="en-US" sz="4000" dirty="0">
              <a:solidFill>
                <a:srgbClr val="FF0000"/>
              </a:solidFill>
              <a:latin typeface="Sylfaen" pitchFamily="18" charset="0"/>
              <a:ea typeface="+mj-ea"/>
              <a:cs typeface="B Titr" pitchFamily="2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643182"/>
            <a:ext cx="3195655" cy="26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C00000"/>
                </a:solidFill>
                <a:cs typeface="B Mitra" pitchFamily="2" charset="-78"/>
              </a:rPr>
              <a:t>ارزیابی 360 درجه چیست؟</a:t>
            </a:r>
            <a:endParaRPr lang="fa-I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نحوه جمع آوری نظام مند داده ها در رابطه با عملکرد یک فرد است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ارزیابی بامنابع متعدد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از طریق مراجعه به افراد مختلف و منابع مختلف و </a:t>
            </a:r>
            <a:r>
              <a:rPr lang="en-US" sz="2400" b="1" dirty="0" smtClean="0">
                <a:solidFill>
                  <a:srgbClr val="002060"/>
                </a:solidFill>
                <a:cs typeface="B Mitra" pitchFamily="2" charset="-78"/>
              </a:rPr>
              <a:t>Stakeholder </a:t>
            </a: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ها  و به دنبال ان  بازخورد داده می شود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 تعداد زیادی درگیر می شوند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بالادست و بیمار و خانواده بیمار و همتراز و زیردست  (اینترن  در مورد رزیدنت) و همراه بیمار و ...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 فرد را با چند چشم نگاه می کنیم  </a:t>
            </a:r>
            <a:r>
              <a:rPr lang="en-US" sz="2400" b="1" dirty="0" smtClean="0">
                <a:solidFill>
                  <a:srgbClr val="002060"/>
                </a:solidFill>
                <a:cs typeface="B Mitra" pitchFamily="2" charset="-78"/>
              </a:rPr>
              <a:t>Multisource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14356"/>
            <a:ext cx="8034366" cy="5411807"/>
          </a:xfrm>
          <a:solidFill>
            <a:schemeClr val="accent2"/>
          </a:solidFill>
        </p:spPr>
        <p:txBody>
          <a:bodyPr/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در برخی از دانشگاه ها از خود دانشجو می ایند و می پرسند چه </a:t>
            </a:r>
            <a:r>
              <a:rPr lang="fa-IR" b="1" dirty="0" smtClean="0">
                <a:solidFill>
                  <a:srgbClr val="C00000"/>
                </a:solidFill>
                <a:cs typeface="B Mitra" pitchFamily="2" charset="-78"/>
              </a:rPr>
              <a:t>کسی ارزیاب تو باشد؟ خودش معرفی می کند. با چه کسی بیشترین مواجهه را داشتید؟ مثلا می گوید این پرستار مرا ارزیابی کند. این استاژر مرا ارزیابی کند. مثلا 8 نفر را معرفی می کنند.</a:t>
            </a:r>
            <a:endParaRPr lang="en-US" b="1" dirty="0" smtClean="0">
              <a:solidFill>
                <a:srgbClr val="C00000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در برخی از مراکز تعیین می کنند چه کسی ارزیاب </a:t>
            </a:r>
            <a:r>
              <a:rPr lang="en-US" b="1" dirty="0" smtClean="0">
                <a:solidFill>
                  <a:srgbClr val="002060"/>
                </a:solidFill>
                <a:cs typeface="B Mitra" pitchFamily="2" charset="-78"/>
              </a:rPr>
              <a:t>assessor</a:t>
            </a:r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  دانشجو باشد.</a:t>
            </a:r>
            <a:endParaRPr lang="en-US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 در برخی از مراکز از خود فرد هم می خواهند خود را ارزیابی کند.</a:t>
            </a:r>
            <a:endParaRPr lang="en-US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 </a:t>
            </a:r>
            <a:r>
              <a:rPr lang="en-US" b="1" dirty="0" smtClean="0">
                <a:solidFill>
                  <a:srgbClr val="002060"/>
                </a:solidFill>
                <a:cs typeface="B Mitra" pitchFamily="2" charset="-78"/>
              </a:rPr>
              <a:t>self assessment + peer +  sub + patient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57232"/>
            <a:ext cx="7848600" cy="5268931"/>
          </a:xfrm>
        </p:spPr>
        <p:txBody>
          <a:bodyPr/>
          <a:lstStyle/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سوالات کلی است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چقدر به بیمار اموزش می دهد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با همکارانش چه طوری رفتار می کند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ارتباطش با بیمار چه طوری است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مراقبت چقدر با کیفیت است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حیطه های خیلی کلی سوال می شوند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 </a:t>
            </a:r>
            <a:r>
              <a:rPr lang="fa-IR" sz="2400" b="1" dirty="0" smtClean="0">
                <a:solidFill>
                  <a:srgbClr val="C00000"/>
                </a:solidFill>
                <a:cs typeface="B Mitra" pitchFamily="2" charset="-78"/>
              </a:rPr>
              <a:t>در </a:t>
            </a:r>
            <a:r>
              <a:rPr lang="en-US" sz="2400" b="1" dirty="0" smtClean="0">
                <a:solidFill>
                  <a:srgbClr val="C00000"/>
                </a:solidFill>
                <a:cs typeface="B Mitra" pitchFamily="2" charset="-78"/>
              </a:rPr>
              <a:t>MSF</a:t>
            </a:r>
            <a:r>
              <a:rPr lang="fa-IR" sz="2400" b="1" dirty="0" smtClean="0">
                <a:solidFill>
                  <a:srgbClr val="C00000"/>
                </a:solidFill>
                <a:cs typeface="B Mitra" pitchFamily="2" charset="-78"/>
              </a:rPr>
              <a:t>  یا </a:t>
            </a:r>
            <a:r>
              <a:rPr lang="en-US" sz="2400" b="1" dirty="0" smtClean="0">
                <a:solidFill>
                  <a:srgbClr val="C00000"/>
                </a:solidFill>
                <a:cs typeface="B Mitra" pitchFamily="2" charset="-78"/>
              </a:rPr>
              <a:t>multi source feedback</a:t>
            </a:r>
            <a:r>
              <a:rPr lang="fa-IR" sz="2400" b="1" dirty="0" smtClean="0">
                <a:solidFill>
                  <a:srgbClr val="C00000"/>
                </a:solidFill>
                <a:cs typeface="B Mitra" pitchFamily="2" charset="-78"/>
              </a:rPr>
              <a:t>  یک سری رفتار را نام می بریم و روش ان </a:t>
            </a:r>
            <a:r>
              <a:rPr lang="en-US" sz="2400" b="1" dirty="0" smtClean="0">
                <a:solidFill>
                  <a:srgbClr val="C00000"/>
                </a:solidFill>
                <a:cs typeface="B Mitra" pitchFamily="2" charset="-78"/>
              </a:rPr>
              <a:t>rating</a:t>
            </a:r>
            <a:r>
              <a:rPr lang="fa-IR" sz="2400" b="1" dirty="0" smtClean="0">
                <a:solidFill>
                  <a:srgbClr val="C00000"/>
                </a:solidFill>
                <a:cs typeface="B Mitra" pitchFamily="2" charset="-78"/>
              </a:rPr>
              <a:t>  است. خوب و بد نیست. می گوییم همیشه این رفتار از او سر می زند  یا هیچ وقت سر نمی زند</a:t>
            </a:r>
            <a:endParaRPr lang="en-US" sz="2400" b="1" dirty="0" smtClean="0">
              <a:solidFill>
                <a:srgbClr val="C0000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C00000"/>
                </a:solidFill>
                <a:cs typeface="B Mitra" pitchFamily="2" charset="-78"/>
              </a:rPr>
              <a:t> </a:t>
            </a: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مثلا در خصوص احترام به بیمار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 رفتارش با بیمار محترمانه است ...........همیشه ...................تا هرگز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یا جلوی پای بیمار بلند می شود: همیشه ...............تا هرگز</a:t>
            </a:r>
            <a:endParaRPr lang="en-US" sz="2400" b="1" dirty="0" smtClean="0">
              <a:solidFill>
                <a:srgbClr val="002060"/>
              </a:solidFill>
              <a:cs typeface="B Mitra" pitchFamily="2" charset="-7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290"/>
            <a:ext cx="7848600" cy="5911873"/>
          </a:xfrm>
          <a:solidFill>
            <a:schemeClr val="accent2"/>
          </a:solidFill>
        </p:spPr>
        <p:txBody>
          <a:bodyPr/>
          <a:lstStyle/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نوع نمره </a:t>
            </a:r>
            <a:r>
              <a:rPr lang="en-US" b="1" dirty="0" smtClean="0">
                <a:solidFill>
                  <a:srgbClr val="002060"/>
                </a:solidFill>
                <a:cs typeface="B Mitra" pitchFamily="2" charset="-78"/>
              </a:rPr>
              <a:t>score</a:t>
            </a:r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  ان  و </a:t>
            </a:r>
            <a:r>
              <a:rPr lang="en-US" b="1" dirty="0" smtClean="0">
                <a:solidFill>
                  <a:srgbClr val="002060"/>
                </a:solidFill>
                <a:cs typeface="B Mitra" pitchFamily="2" charset="-78"/>
              </a:rPr>
              <a:t>rate</a:t>
            </a:r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  ان به صورت</a:t>
            </a:r>
            <a:endParaRPr lang="en-US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en-US" b="1" dirty="0" smtClean="0">
                <a:solidFill>
                  <a:srgbClr val="002060"/>
                </a:solidFill>
                <a:cs typeface="B Mitra" pitchFamily="2" charset="-78"/>
              </a:rPr>
              <a:t>All the time ………………….. to never</a:t>
            </a: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است و  موارد مختلف را جمع می کنیم و به فرد فیدبک می دهیم.</a:t>
            </a:r>
            <a:endParaRPr lang="en-US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نوع فیدبک هم کمی است و هم کیفی است. فیدبک ان کامل است هم نمرات و هم عبارتی است.</a:t>
            </a:r>
            <a:endParaRPr lang="en-US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عبارات را بدون نام فرد فیدبک می دهیم.</a:t>
            </a: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علت دشواری:  خیلی اوقات فرم ها واحد است و طراحی این فرم سخت است . پرسشنامه ای که هم استاد و هم بیمار و هم همراه بفهمد و نمره بدهد. طراحی ان خیلی سخت است.</a:t>
            </a:r>
            <a:endParaRPr lang="en-US" b="1" dirty="0" smtClean="0">
              <a:solidFill>
                <a:srgbClr val="002060"/>
              </a:solidFill>
              <a:cs typeface="B Mitra" pitchFamily="2" charset="-78"/>
            </a:endParaRPr>
          </a:p>
          <a:p>
            <a:pPr algn="just" rtl="1"/>
            <a:r>
              <a:rPr lang="fa-IR" b="1" dirty="0" smtClean="0">
                <a:solidFill>
                  <a:srgbClr val="002060"/>
                </a:solidFill>
                <a:cs typeface="B Mitra" pitchFamily="2" charset="-78"/>
              </a:rPr>
              <a:t>جمع اوری این فرم ها و داده ها و جمع بندی از نظر اجرایی ان کار دشواری است.</a:t>
            </a:r>
            <a:endParaRPr lang="fa-I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3120" y="285728"/>
            <a:ext cx="8073722" cy="6286544"/>
          </a:xfrm>
          <a:solidFill>
            <a:schemeClr val="bg1"/>
          </a:solidFill>
        </p:spPr>
        <p:txBody>
          <a:bodyPr/>
          <a:lstStyle/>
          <a:p>
            <a:pPr algn="just" rtl="1">
              <a:lnSpc>
                <a:spcPct val="150000"/>
              </a:lnSpc>
            </a:pPr>
            <a:endParaRPr lang="fa-IR" sz="2400" b="1" dirty="0" smtClean="0">
              <a:solidFill>
                <a:schemeClr val="tx1"/>
              </a:solidFill>
              <a:latin typeface="Sylfaen" pitchFamily="18" charset="0"/>
              <a:cs typeface="B Titr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ارز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اب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توسط همکاران، سا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 اعضا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ت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م بال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و ن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ز ب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ماران م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تواند در شناخت نسبت به عادات کار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، توانمند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برا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کار گروه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و حساس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ت ها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ن گروه</a:t>
            </a:r>
            <a:r>
              <a:rPr lang="ar-SA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کمک کننده باشد. 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اصولاً وقت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بازخورد منابع متعدد </a:t>
            </a:r>
            <a:r>
              <a:rPr lang="en-US" sz="2400" b="1" dirty="0">
                <a:solidFill>
                  <a:schemeClr val="tx1"/>
                </a:solidFill>
                <a:latin typeface="Arial"/>
                <a:cs typeface="B Titr" pitchFamily="2" charset="-78"/>
              </a:rPr>
              <a:t>“</a:t>
            </a:r>
            <a:r>
              <a:rPr lang="en-US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Multiple source feed back</a:t>
            </a:r>
            <a:r>
              <a:rPr lang="en-US" sz="2400" b="1" dirty="0">
                <a:solidFill>
                  <a:schemeClr val="tx1"/>
                </a:solidFill>
                <a:latin typeface="Arial"/>
                <a:cs typeface="B Titr" pitchFamily="2" charset="-78"/>
              </a:rPr>
              <a:t>”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شتر تأث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 را دارد که شامل نقطه نظرات مشروح به انضمام داده ها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آمار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، </a:t>
            </a: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منابع 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قابل قبول </a:t>
            </a: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باشد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، </a:t>
            </a: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زمان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که بازخورد در </a:t>
            </a:r>
            <a:r>
              <a:rPr lang="fa-IR" sz="24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قالب 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ک مجموعه ساختارمند ارائه شده باشد و نها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تاً زمان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که در پا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ان فرآ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ند 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ک گزارش توسط مرب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خوب و پ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گ</a:t>
            </a:r>
            <a:r>
              <a:rPr lang="ar-SA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 ارائه شود. </a:t>
            </a:r>
            <a:endParaRPr lang="en-US" sz="2400" b="1" dirty="0">
              <a:solidFill>
                <a:schemeClr val="tx1"/>
              </a:solidFill>
              <a:latin typeface="Sylfaen" pitchFamily="18" charset="0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772400" cy="431800"/>
          </a:xfrm>
        </p:spPr>
        <p:txBody>
          <a:bodyPr/>
          <a:lstStyle/>
          <a:p>
            <a:pPr rtl="1"/>
            <a:r>
              <a:rPr lang="en-US" sz="3200" dirty="0">
                <a:solidFill>
                  <a:srgbClr val="FF0000"/>
                </a:solidFill>
                <a:latin typeface="Arial"/>
                <a:cs typeface="B Titr" pitchFamily="2" charset="-78"/>
              </a:rPr>
              <a:t>……</a:t>
            </a:r>
            <a:r>
              <a:rPr lang="fa-IR" sz="3200" dirty="0">
                <a:solidFill>
                  <a:srgbClr val="FF0000"/>
                </a:solidFill>
                <a:cs typeface="B Titr" pitchFamily="2" charset="-78"/>
              </a:rPr>
              <a:t> روش ها</a:t>
            </a:r>
            <a:r>
              <a:rPr lang="ar-SA" sz="32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200" dirty="0">
                <a:solidFill>
                  <a:srgbClr val="FF0000"/>
                </a:solidFill>
                <a:cs typeface="B Titr" pitchFamily="2" charset="-78"/>
              </a:rPr>
              <a:t> معمول ارز</a:t>
            </a:r>
            <a:r>
              <a:rPr lang="ar-SA" sz="32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200" dirty="0">
                <a:solidFill>
                  <a:srgbClr val="FF0000"/>
                </a:solidFill>
                <a:cs typeface="B Titr" pitchFamily="2" charset="-78"/>
              </a:rPr>
              <a:t>اب</a:t>
            </a:r>
            <a:r>
              <a:rPr lang="ar-SA" sz="32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200" dirty="0">
                <a:solidFill>
                  <a:srgbClr val="FF0000"/>
                </a:solidFill>
                <a:cs typeface="B Titr" pitchFamily="2" charset="-78"/>
              </a:rPr>
              <a:t> </a:t>
            </a:r>
            <a:endParaRPr lang="en-US" sz="3200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49678"/>
            <a:ext cx="7345362" cy="4608513"/>
          </a:xfrm>
          <a:solidFill>
            <a:schemeClr val="bg1"/>
          </a:solidFill>
        </p:spPr>
        <p:txBody>
          <a:bodyPr/>
          <a:lstStyle/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Chart Notes</a:t>
            </a: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Referral Letters</a:t>
            </a: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Procedure logs</a:t>
            </a: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Videotaped consolation</a:t>
            </a: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Peer assessments</a:t>
            </a:r>
            <a:endParaRPr lang="en-US" sz="2100" dirty="0">
              <a:solidFill>
                <a:schemeClr val="tx1"/>
              </a:solidFill>
              <a:latin typeface="Sylfaen" pitchFamily="18" charset="0"/>
              <a:cs typeface="B Mahsa" pitchFamily="2" charset="-78"/>
            </a:endParaRP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Port folios</a:t>
            </a:r>
          </a:p>
          <a:p>
            <a:pPr marL="544513" indent="-544513" algn="r" rtl="1">
              <a:buFontTx/>
              <a:buNone/>
            </a:pP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ب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انگر پ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شرفت کارآموز و توانمند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ها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فن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و مهارتها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او  م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</a:t>
            </a:r>
            <a:r>
              <a:rPr lang="fa-IR" sz="2100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باشد 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که م</a:t>
            </a:r>
            <a:r>
              <a:rPr lang="ar-SA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تواند شامل </a:t>
            </a:r>
            <a:r>
              <a:rPr lang="en-US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Patients surveys</a:t>
            </a:r>
            <a:r>
              <a:rPr lang="fa-IR" sz="2100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باشد</a:t>
            </a:r>
            <a:endParaRPr lang="en-US" sz="2100" b="1" dirty="0">
              <a:solidFill>
                <a:schemeClr val="tx1"/>
              </a:solidFill>
              <a:latin typeface="Sylfaen" pitchFamily="18" charset="0"/>
              <a:cs typeface="B Titr" pitchFamily="2" charset="-78"/>
            </a:endParaRP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Literature Searches</a:t>
            </a: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Quality – improvement projects</a:t>
            </a:r>
          </a:p>
          <a:p>
            <a:pPr marL="544513" indent="-544513">
              <a:buFontTx/>
              <a:buAutoNum type="arabicPeriod"/>
            </a:pPr>
            <a:r>
              <a:rPr lang="en-US" sz="2100" b="1" dirty="0">
                <a:solidFill>
                  <a:schemeClr val="tx1"/>
                </a:solidFill>
                <a:latin typeface="Sylfaen" pitchFamily="18" charset="0"/>
              </a:rPr>
              <a:t>Any other type of learning material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000108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85729"/>
            <a:ext cx="7889902" cy="857272"/>
          </a:xfrm>
          <a:solidFill>
            <a:schemeClr val="bg1"/>
          </a:solidFill>
        </p:spPr>
        <p:txBody>
          <a:bodyPr/>
          <a:lstStyle/>
          <a:p>
            <a:pPr rtl="1"/>
            <a:r>
              <a:rPr lang="fa-IR" sz="3600">
                <a:solidFill>
                  <a:srgbClr val="CF111F"/>
                </a:solidFill>
                <a:cs typeface="B Titr" pitchFamily="2" charset="-78"/>
              </a:rPr>
              <a:t>ارز</a:t>
            </a:r>
            <a:r>
              <a:rPr lang="ar-SA" sz="3600">
                <a:solidFill>
                  <a:srgbClr val="CF111F"/>
                </a:solidFill>
                <a:cs typeface="B Titr" pitchFamily="2" charset="-78"/>
              </a:rPr>
              <a:t>ي</a:t>
            </a:r>
            <a:r>
              <a:rPr lang="fa-IR" sz="3600">
                <a:solidFill>
                  <a:srgbClr val="CF111F"/>
                </a:solidFill>
                <a:cs typeface="B Titr" pitchFamily="2" charset="-78"/>
              </a:rPr>
              <a:t>اب</a:t>
            </a:r>
            <a:r>
              <a:rPr lang="ar-SA" sz="3600">
                <a:solidFill>
                  <a:srgbClr val="CF111F"/>
                </a:solidFill>
                <a:cs typeface="B Titr" pitchFamily="2" charset="-78"/>
              </a:rPr>
              <a:t>ي</a:t>
            </a:r>
            <a:r>
              <a:rPr lang="fa-IR" sz="3600">
                <a:solidFill>
                  <a:srgbClr val="CF111F"/>
                </a:solidFill>
                <a:cs typeface="B Titr" pitchFamily="2" charset="-78"/>
              </a:rPr>
              <a:t> ها</a:t>
            </a:r>
            <a:r>
              <a:rPr lang="ar-SA" sz="3600">
                <a:solidFill>
                  <a:srgbClr val="CF111F"/>
                </a:solidFill>
                <a:cs typeface="B Titr" pitchFamily="2" charset="-78"/>
              </a:rPr>
              <a:t>ي</a:t>
            </a:r>
            <a:r>
              <a:rPr lang="fa-IR" sz="3600">
                <a:solidFill>
                  <a:srgbClr val="CF111F"/>
                </a:solidFill>
                <a:cs typeface="B Titr" pitchFamily="2" charset="-78"/>
              </a:rPr>
              <a:t> متعدد و طول</a:t>
            </a:r>
            <a:r>
              <a:rPr lang="ar-SA" sz="3600">
                <a:solidFill>
                  <a:srgbClr val="CF111F"/>
                </a:solidFill>
                <a:cs typeface="B Titr" pitchFamily="2" charset="-78"/>
              </a:rPr>
              <a:t>ي</a:t>
            </a:r>
            <a:r>
              <a:rPr lang="fa-IR" sz="3600">
                <a:solidFill>
                  <a:srgbClr val="CF111F"/>
                </a:solidFill>
                <a:cs typeface="B Titr" pitchFamily="2" charset="-78"/>
              </a:rPr>
              <a:t> </a:t>
            </a:r>
            <a:endParaRPr lang="en-US" sz="3600">
              <a:solidFill>
                <a:srgbClr val="CF111F"/>
              </a:solidFill>
              <a:cs typeface="B Titr" pitchFamily="2" charset="-78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125538"/>
            <a:ext cx="7858180" cy="3671887"/>
          </a:xfrm>
          <a:solidFill>
            <a:schemeClr val="bg1"/>
          </a:solidFill>
        </p:spPr>
        <p:txBody>
          <a:bodyPr/>
          <a:lstStyle/>
          <a:p>
            <a:pPr marL="447675" indent="-447675" algn="r" rtl="1">
              <a:lnSpc>
                <a:spcPct val="125000"/>
              </a:lnSpc>
              <a:buFontTx/>
              <a:buAutoNum type="arabicPeriod"/>
            </a:pP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مشاهده مستق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م: برا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ارز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اب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تعامل دانشجو با ب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ماران متعدد و متنوع در طول چرخش ها </a:t>
            </a:r>
          </a:p>
          <a:p>
            <a:pPr marL="447675" indent="-447675" algn="r" rtl="1">
              <a:lnSpc>
                <a:spcPct val="125000"/>
              </a:lnSpc>
              <a:buFontTx/>
              <a:buAutoNum type="arabicPeriod"/>
            </a:pP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امتحان </a:t>
            </a:r>
            <a:r>
              <a:rPr lang="en-US" sz="2000" b="1" dirty="0">
                <a:solidFill>
                  <a:schemeClr val="tx1"/>
                </a:solidFill>
                <a:cs typeface="B Titr" pitchFamily="2" charset="-78"/>
              </a:rPr>
              <a:t>MCQ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: برا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ارز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اب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استدلال بال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ن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دانشجو </a:t>
            </a:r>
          </a:p>
          <a:p>
            <a:pPr marL="447675" indent="-447675" algn="r" rtl="1">
              <a:lnSpc>
                <a:spcPct val="125000"/>
              </a:lnSpc>
              <a:buFontTx/>
              <a:buAutoNum type="arabicPeriod"/>
            </a:pP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بکارگ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ر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ب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مار استاندارد شده به همراه 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ک ازمون شفاه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: برا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ارز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اب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مهارتها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بال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ن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در 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ک موقع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ت استاندارد شده </a:t>
            </a:r>
          </a:p>
          <a:p>
            <a:pPr marL="447675" indent="-447675" algn="r" rtl="1">
              <a:lnSpc>
                <a:spcPct val="125000"/>
              </a:lnSpc>
              <a:buFontTx/>
              <a:buAutoNum type="arabicPeriod"/>
            </a:pP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گزارش تشر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ح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</a:t>
            </a:r>
            <a:r>
              <a:rPr lang="en-US" sz="2000" b="1" dirty="0">
                <a:solidFill>
                  <a:schemeClr val="tx1"/>
                </a:solidFill>
                <a:cs typeface="B Titr" pitchFamily="2" charset="-78"/>
              </a:rPr>
              <a:t>Written essays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: برا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نشان دادن توان پژوهش و ترک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ب منابع و متون پزشک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 و علوم پا</a:t>
            </a:r>
            <a:r>
              <a:rPr lang="ar-SA" sz="20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chemeClr val="tx1"/>
                </a:solidFill>
                <a:cs typeface="B Titr" pitchFamily="2" charset="-78"/>
              </a:rPr>
              <a:t>ه </a:t>
            </a:r>
            <a:endParaRPr lang="fa-IR" sz="2000" b="1" dirty="0">
              <a:solidFill>
                <a:srgbClr val="FF0000"/>
              </a:solidFill>
              <a:cs typeface="B Titr" pitchFamily="2" charset="-78"/>
            </a:endParaRPr>
          </a:p>
          <a:p>
            <a:pPr marL="447675" indent="-447675" algn="r" rtl="1">
              <a:lnSpc>
                <a:spcPct val="125000"/>
              </a:lnSpc>
              <a:buFontTx/>
              <a:buAutoNum type="arabicPeriod"/>
            </a:pP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ارز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اب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 همکار </a:t>
            </a:r>
            <a:r>
              <a:rPr lang="en-US" sz="2000" b="1" dirty="0">
                <a:solidFill>
                  <a:srgbClr val="FF0000"/>
                </a:solidFill>
                <a:cs typeface="B Titr" pitchFamily="2" charset="-78"/>
              </a:rPr>
              <a:t>(PAT)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: برا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 درک مهارتها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 ب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ن فرد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 و عادات کار</a:t>
            </a:r>
            <a:r>
              <a:rPr lang="ar-SA" sz="2000" b="1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2000" b="1" dirty="0">
                <a:solidFill>
                  <a:srgbClr val="FF0000"/>
                </a:solidFill>
                <a:cs typeface="B Titr" pitchFamily="2" charset="-78"/>
              </a:rPr>
              <a:t>  </a:t>
            </a:r>
            <a:endParaRPr lang="en-US" sz="2000" b="1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900113" y="4797425"/>
            <a:ext cx="7127875" cy="792163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/>
            <a:r>
              <a:rPr lang="fa-IR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ماحصل تمام روشها</a:t>
            </a: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 فوق م</a:t>
            </a: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 تواند در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Portfolio </a:t>
            </a:r>
            <a:r>
              <a:rPr lang="fa-IR" sz="2400" b="1" dirty="0" smtClean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 </a:t>
            </a:r>
            <a:r>
              <a:rPr lang="fa-IR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تجم</a:t>
            </a: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ي</a:t>
            </a:r>
            <a:r>
              <a:rPr lang="fa-IR" sz="24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ع و ارائه شود</a:t>
            </a:r>
            <a:r>
              <a:rPr lang="fa-IR" sz="2000" b="1" dirty="0">
                <a:latin typeface="Times New Roman" pitchFamily="18" charset="0"/>
                <a:cs typeface="B Titr" pitchFamily="2" charset="-78"/>
              </a:rPr>
              <a:t>.</a:t>
            </a:r>
            <a:endParaRPr lang="en-US" sz="2000" b="1" dirty="0">
              <a:latin typeface="Times New Roman" pitchFamily="18" charset="0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836613"/>
            <a:ext cx="6929485" cy="1377941"/>
          </a:xfrm>
          <a:solidFill>
            <a:schemeClr val="bg1"/>
          </a:solidFill>
        </p:spPr>
        <p:txBody>
          <a:bodyPr/>
          <a:lstStyle/>
          <a:p>
            <a:pPr algn="r" rtl="1"/>
            <a:r>
              <a:rPr lang="ar-SA" sz="36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ک</a:t>
            </a:r>
            <a:r>
              <a:rPr lang="ar-SA" sz="36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 از </a:t>
            </a:r>
            <a:r>
              <a:rPr lang="fa-IR" sz="3600" dirty="0" smtClean="0">
                <a:solidFill>
                  <a:srgbClr val="FF0000"/>
                </a:solidFill>
                <a:cs typeface="B Titr" pitchFamily="2" charset="-78"/>
              </a:rPr>
              <a:t>هدف ها</a:t>
            </a:r>
            <a:r>
              <a:rPr lang="ar-SA" sz="36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 و</a:t>
            </a:r>
            <a:r>
              <a:rPr lang="ar-SA" sz="36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ژه در برنامه آموزش پزشک</a:t>
            </a:r>
            <a:r>
              <a:rPr lang="ar-SA" sz="36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 با</a:t>
            </a:r>
            <a:r>
              <a:rPr lang="ar-SA" sz="3600" dirty="0">
                <a:solidFill>
                  <a:srgbClr val="FF0000"/>
                </a:solidFill>
                <a:cs typeface="B Titr" pitchFamily="2" charset="-78"/>
              </a:rPr>
              <a:t>ي</a:t>
            </a: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د : </a:t>
            </a:r>
            <a:endParaRPr lang="en-US" sz="3600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52" y="2285992"/>
            <a:ext cx="6515100" cy="3167062"/>
          </a:xfrm>
        </p:spPr>
        <p:txBody>
          <a:bodyPr/>
          <a:lstStyle/>
          <a:p>
            <a:pPr algn="r" rtl="1">
              <a:lnSpc>
                <a:spcPct val="180000"/>
              </a:lnSpc>
            </a:pPr>
            <a:r>
              <a:rPr lang="fa-IR" sz="2900" b="1" dirty="0">
                <a:solidFill>
                  <a:schemeClr val="tx1"/>
                </a:solidFill>
                <a:cs typeface="B Titr" pitchFamily="2" charset="-78"/>
              </a:rPr>
              <a:t>توجه به محتوا، چهارچوب و دفعات ارز</a:t>
            </a:r>
            <a:r>
              <a:rPr lang="ar-SA" sz="29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900" b="1" dirty="0">
                <a:solidFill>
                  <a:schemeClr val="tx1"/>
                </a:solidFill>
                <a:cs typeface="B Titr" pitchFamily="2" charset="-78"/>
              </a:rPr>
              <a:t>اب</a:t>
            </a:r>
            <a:r>
              <a:rPr lang="ar-SA" sz="29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900" b="1" dirty="0">
                <a:solidFill>
                  <a:schemeClr val="tx1"/>
                </a:solidFill>
                <a:cs typeface="B Titr" pitchFamily="2" charset="-78"/>
              </a:rPr>
              <a:t> همچن</a:t>
            </a:r>
            <a:r>
              <a:rPr lang="ar-SA" sz="2900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sz="2900" b="1" dirty="0">
                <a:solidFill>
                  <a:schemeClr val="tx1"/>
                </a:solidFill>
                <a:cs typeface="B Titr" pitchFamily="2" charset="-78"/>
              </a:rPr>
              <a:t>ن زمان و چهارچوب ارائه بازخورد باشد.  </a:t>
            </a:r>
            <a:endParaRPr lang="en-US" sz="2900" b="1" dirty="0">
              <a:solidFill>
                <a:schemeClr val="tx1"/>
              </a:solidFill>
              <a:cs typeface="B Titr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214818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8913"/>
            <a:ext cx="8027987" cy="1763712"/>
          </a:xfrm>
        </p:spPr>
        <p:txBody>
          <a:bodyPr/>
          <a:lstStyle/>
          <a:p>
            <a:pPr rtl="1">
              <a:lnSpc>
                <a:spcPct val="140000"/>
              </a:lnSpc>
            </a:pPr>
            <a:r>
              <a:rPr lang="fa-IR" sz="25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روش سنجش </a:t>
            </a:r>
            <a:r>
              <a:rPr lang="en-US" sz="2500" dirty="0">
                <a:solidFill>
                  <a:schemeClr val="tx1"/>
                </a:solidFill>
                <a:latin typeface="Sylfaen" pitchFamily="18" charset="0"/>
                <a:cs typeface="B Mahsa" pitchFamily="2" charset="-78"/>
              </a:rPr>
              <a:t>Validity </a:t>
            </a:r>
            <a:r>
              <a:rPr lang="fa-IR" sz="2500" dirty="0">
                <a:solidFill>
                  <a:schemeClr val="tx1"/>
                </a:solidFill>
                <a:latin typeface="Sylfaen" pitchFamily="18" charset="0"/>
                <a:cs typeface="B Mahsa" pitchFamily="2" charset="-78"/>
              </a:rPr>
              <a:t> </a:t>
            </a:r>
            <a:r>
              <a:rPr lang="fa-IR" sz="2500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در هر چهار روش</a:t>
            </a:r>
            <a:r>
              <a:rPr lang="fa-IR" sz="2500" dirty="0">
                <a:solidFill>
                  <a:schemeClr val="tx1"/>
                </a:solidFill>
                <a:latin typeface="Sylfaen" pitchFamily="18" charset="0"/>
                <a:cs typeface="B Mahsa" pitchFamily="2" charset="-78"/>
              </a:rPr>
              <a:t/>
            </a:r>
            <a:br>
              <a:rPr lang="fa-IR" sz="2500" dirty="0">
                <a:solidFill>
                  <a:schemeClr val="tx1"/>
                </a:solidFill>
                <a:latin typeface="Sylfaen" pitchFamily="18" charset="0"/>
                <a:cs typeface="B Mahsa" pitchFamily="2" charset="-78"/>
              </a:rPr>
            </a:br>
            <a:r>
              <a:rPr lang="en-US" sz="2500" b="1" dirty="0">
                <a:solidFill>
                  <a:srgbClr val="FF0000"/>
                </a:solidFill>
                <a:latin typeface="Sylfaen" pitchFamily="18" charset="0"/>
              </a:rPr>
              <a:t>Peer Assessment</a:t>
            </a:r>
            <a:r>
              <a:rPr lang="en-US" sz="2500" dirty="0">
                <a:solidFill>
                  <a:schemeClr val="tx1"/>
                </a:solidFill>
                <a:latin typeface="Sylfaen" pitchFamily="18" charset="0"/>
              </a:rPr>
              <a:t>, </a:t>
            </a:r>
            <a:r>
              <a:rPr lang="en-US" sz="2500" dirty="0" err="1">
                <a:solidFill>
                  <a:schemeClr val="tx1"/>
                </a:solidFill>
                <a:latin typeface="Sylfaen" pitchFamily="18" charset="0"/>
              </a:rPr>
              <a:t>CbD</a:t>
            </a:r>
            <a:r>
              <a:rPr lang="en-US" sz="2500" dirty="0">
                <a:solidFill>
                  <a:schemeClr val="tx1"/>
                </a:solidFill>
                <a:latin typeface="Sylfaen" pitchFamily="18" charset="0"/>
              </a:rPr>
              <a:t>, Mini CEX, DOPS</a:t>
            </a:r>
            <a:r>
              <a:rPr lang="fa-IR" sz="2500" dirty="0">
                <a:solidFill>
                  <a:schemeClr val="tx1"/>
                </a:solidFill>
              </a:rPr>
              <a:t> 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16450"/>
          </a:xfrm>
        </p:spPr>
        <p:txBody>
          <a:bodyPr/>
          <a:lstStyle/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ارز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اب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صح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ح صلاح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ت ها 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در امتداد فرآ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ند آموزش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بودن 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سازگار با موقع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ت ها و شرا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ط ب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ماران مختلف 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بر مبنا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قضاوت صاحبنظران بال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ن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</a:t>
            </a:r>
          </a:p>
          <a:p>
            <a:pPr algn="r" rtl="1">
              <a:lnSpc>
                <a:spcPct val="140000"/>
              </a:lnSpc>
            </a:pP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بر مبنا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پژوهش ها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معن</a:t>
            </a:r>
            <a:r>
              <a:rPr lang="ar-SA" b="1" dirty="0">
                <a:solidFill>
                  <a:schemeClr val="tx1"/>
                </a:solidFill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cs typeface="B Titr" pitchFamily="2" charset="-78"/>
              </a:rPr>
              <a:t> دار </a:t>
            </a:r>
            <a:endParaRPr lang="en-US" b="1" dirty="0">
              <a:solidFill>
                <a:schemeClr val="tx1"/>
              </a:solidFill>
              <a:cs typeface="B Titr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500174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9175" y="533400"/>
            <a:ext cx="7138988" cy="1143000"/>
          </a:xfrm>
        </p:spPr>
        <p:txBody>
          <a:bodyPr/>
          <a:lstStyle/>
          <a:p>
            <a:pPr algn="r" rtl="1"/>
            <a:r>
              <a:rPr lang="fa-IR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امکان برگزار</a:t>
            </a:r>
            <a:r>
              <a:rPr lang="ar-SA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آزمون </a:t>
            </a:r>
            <a:r>
              <a:rPr lang="en-US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Feasibility</a:t>
            </a:r>
            <a:r>
              <a:rPr lang="fa-IR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در ارزش</a:t>
            </a:r>
            <a:r>
              <a:rPr lang="ar-SA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اب</a:t>
            </a:r>
            <a:r>
              <a:rPr lang="ar-SA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اساس</a:t>
            </a:r>
            <a:r>
              <a:rPr lang="ar-SA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sz="360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است. </a:t>
            </a:r>
            <a:endParaRPr lang="en-US" sz="3600">
              <a:solidFill>
                <a:schemeClr val="tx1"/>
              </a:solidFill>
              <a:latin typeface="Sylfaen" pitchFamily="18" charset="0"/>
              <a:cs typeface="B Titr" pitchFamily="2" charset="-78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1200"/>
            <a:ext cx="7888315" cy="4305320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بس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ار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از </a:t>
            </a:r>
            <a:r>
              <a:rPr lang="fa-IR" b="1" dirty="0" smtClean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روش ها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ارزش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اب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که در مق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اسها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کوچک </a:t>
            </a:r>
            <a:r>
              <a:rPr lang="en-US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Feasible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ممکن است در مق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اس ها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بزرگ مشکلات عد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ده ا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را در </a:t>
            </a:r>
            <a:r>
              <a:rPr lang="en-US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Setting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داشته باشند. </a:t>
            </a:r>
          </a:p>
          <a:p>
            <a:pPr algn="r" rtl="1">
              <a:lnSpc>
                <a:spcPct val="150000"/>
              </a:lnSpc>
            </a:pP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استفاده از همکاران و ب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ماران برا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ارز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اب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به همراه سا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ر اعضاء ت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م بهداشت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بخش مهم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از </a:t>
            </a:r>
            <a:r>
              <a:rPr lang="en-US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Feasibility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 به</a:t>
            </a:r>
            <a:r>
              <a:rPr lang="ar-SA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ي</a:t>
            </a:r>
            <a:r>
              <a:rPr lang="fa-IR" b="1" dirty="0">
                <a:solidFill>
                  <a:schemeClr val="tx1"/>
                </a:solidFill>
                <a:latin typeface="Sylfaen" pitchFamily="18" charset="0"/>
                <a:cs typeface="B Titr" pitchFamily="2" charset="-78"/>
              </a:rPr>
              <a:t>نه است. </a:t>
            </a:r>
            <a:endParaRPr lang="en-US" b="1" dirty="0">
              <a:solidFill>
                <a:schemeClr val="tx1"/>
              </a:solidFill>
              <a:latin typeface="Sylfaen" pitchFamily="18" charset="0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AutoShape 2"/>
          <p:cNvSpPr>
            <a:spLocks noChangeArrowheads="1"/>
          </p:cNvSpPr>
          <p:nvPr/>
        </p:nvSpPr>
        <p:spPr bwMode="auto">
          <a:xfrm>
            <a:off x="3048000" y="2133600"/>
            <a:ext cx="3124200" cy="20574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79" name="Line 3"/>
          <p:cNvSpPr>
            <a:spLocks noChangeShapeType="1"/>
          </p:cNvSpPr>
          <p:nvPr/>
        </p:nvSpPr>
        <p:spPr bwMode="auto">
          <a:xfrm flipV="1">
            <a:off x="6096000" y="1752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0" name="Line 4"/>
          <p:cNvSpPr>
            <a:spLocks noChangeShapeType="1"/>
          </p:cNvSpPr>
          <p:nvPr/>
        </p:nvSpPr>
        <p:spPr bwMode="auto">
          <a:xfrm>
            <a:off x="6172200" y="3200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1" name="Oval 5"/>
          <p:cNvSpPr>
            <a:spLocks noChangeArrowheads="1"/>
          </p:cNvSpPr>
          <p:nvPr/>
        </p:nvSpPr>
        <p:spPr bwMode="auto">
          <a:xfrm>
            <a:off x="6248400" y="914400"/>
            <a:ext cx="25146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Faculty-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Continuity Clinic</a:t>
            </a:r>
          </a:p>
        </p:txBody>
      </p:sp>
      <p:sp>
        <p:nvSpPr>
          <p:cNvPr id="152582" name="Oval 6"/>
          <p:cNvSpPr>
            <a:spLocks noChangeArrowheads="1"/>
          </p:cNvSpPr>
          <p:nvPr/>
        </p:nvSpPr>
        <p:spPr bwMode="auto">
          <a:xfrm>
            <a:off x="6553200" y="2667000"/>
            <a:ext cx="2590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3" name="Line 7"/>
          <p:cNvSpPr>
            <a:spLocks noChangeShapeType="1"/>
          </p:cNvSpPr>
          <p:nvPr/>
        </p:nvSpPr>
        <p:spPr bwMode="auto">
          <a:xfrm>
            <a:off x="6172200" y="4114800"/>
            <a:ext cx="1143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4" name="Line 8"/>
          <p:cNvSpPr>
            <a:spLocks noChangeShapeType="1"/>
          </p:cNvSpPr>
          <p:nvPr/>
        </p:nvSpPr>
        <p:spPr bwMode="auto">
          <a:xfrm flipH="1">
            <a:off x="2209800" y="41910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5" name="Line 9"/>
          <p:cNvSpPr>
            <a:spLocks noChangeShapeType="1"/>
          </p:cNvSpPr>
          <p:nvPr/>
        </p:nvSpPr>
        <p:spPr bwMode="auto">
          <a:xfrm flipH="1" flipV="1">
            <a:off x="2133600" y="16764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6" name="Line 10"/>
          <p:cNvSpPr>
            <a:spLocks noChangeShapeType="1"/>
          </p:cNvSpPr>
          <p:nvPr/>
        </p:nvSpPr>
        <p:spPr bwMode="auto">
          <a:xfrm flipH="1">
            <a:off x="2209800" y="3200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87" name="Oval 11"/>
          <p:cNvSpPr>
            <a:spLocks noChangeArrowheads="1"/>
          </p:cNvSpPr>
          <p:nvPr/>
        </p:nvSpPr>
        <p:spPr bwMode="auto">
          <a:xfrm>
            <a:off x="6477000" y="4724400"/>
            <a:ext cx="2133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Interns/ Junior 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Residents</a:t>
            </a:r>
          </a:p>
        </p:txBody>
      </p:sp>
      <p:sp>
        <p:nvSpPr>
          <p:cNvPr id="152588" name="Oval 12"/>
          <p:cNvSpPr>
            <a:spLocks noChangeArrowheads="1"/>
          </p:cNvSpPr>
          <p:nvPr/>
        </p:nvSpPr>
        <p:spPr bwMode="auto">
          <a:xfrm>
            <a:off x="609600" y="4648200"/>
            <a:ext cx="22860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Social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Workers</a:t>
            </a:r>
          </a:p>
        </p:txBody>
      </p:sp>
      <p:sp>
        <p:nvSpPr>
          <p:cNvPr id="152589" name="Oval 13"/>
          <p:cNvSpPr>
            <a:spLocks noChangeArrowheads="1"/>
          </p:cNvSpPr>
          <p:nvPr/>
        </p:nvSpPr>
        <p:spPr bwMode="auto">
          <a:xfrm>
            <a:off x="0" y="2590800"/>
            <a:ext cx="27432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Patients/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Families</a:t>
            </a:r>
          </a:p>
        </p:txBody>
      </p:sp>
      <p:sp>
        <p:nvSpPr>
          <p:cNvPr id="152590" name="Oval 14"/>
          <p:cNvSpPr>
            <a:spLocks noChangeArrowheads="1"/>
          </p:cNvSpPr>
          <p:nvPr/>
        </p:nvSpPr>
        <p:spPr bwMode="auto">
          <a:xfrm>
            <a:off x="0" y="838200"/>
            <a:ext cx="23622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91" name="Text Box 15"/>
          <p:cNvSpPr txBox="1">
            <a:spLocks noChangeArrowheads="1"/>
          </p:cNvSpPr>
          <p:nvPr/>
        </p:nvSpPr>
        <p:spPr bwMode="auto">
          <a:xfrm>
            <a:off x="2994025" y="2787650"/>
            <a:ext cx="3155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latin typeface="Times New Roman" pitchFamily="18" charset="0"/>
                <a:cs typeface="Arial" pitchFamily="34" charset="0"/>
              </a:rPr>
              <a:t>Intern/Resident</a:t>
            </a:r>
          </a:p>
        </p:txBody>
      </p:sp>
      <p:sp>
        <p:nvSpPr>
          <p:cNvPr id="152592" name="Text Box 16"/>
          <p:cNvSpPr txBox="1">
            <a:spLocks noChangeArrowheads="1"/>
          </p:cNvSpPr>
          <p:nvPr/>
        </p:nvSpPr>
        <p:spPr bwMode="auto">
          <a:xfrm>
            <a:off x="304800" y="990600"/>
            <a:ext cx="1773238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Arial" pitchFamily="34" charset="0"/>
              </a:rPr>
              <a:t>Standardized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Arial" pitchFamily="34" charset="0"/>
              </a:rPr>
              <a:t>Patients</a:t>
            </a:r>
            <a:endParaRPr lang="en-US" sz="32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52593" name="Text Box 17"/>
          <p:cNvSpPr txBox="1">
            <a:spLocks noChangeArrowheads="1"/>
          </p:cNvSpPr>
          <p:nvPr/>
        </p:nvSpPr>
        <p:spPr bwMode="auto">
          <a:xfrm>
            <a:off x="6969125" y="2743200"/>
            <a:ext cx="1641475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Arial" pitchFamily="34" charset="0"/>
              </a:rPr>
              <a:t>Senior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Arial" pitchFamily="34" charset="0"/>
              </a:rPr>
              <a:t>Residents</a:t>
            </a:r>
          </a:p>
        </p:txBody>
      </p:sp>
      <p:sp>
        <p:nvSpPr>
          <p:cNvPr id="152594" name="Line 18"/>
          <p:cNvSpPr>
            <a:spLocks noChangeShapeType="1"/>
          </p:cNvSpPr>
          <p:nvPr/>
        </p:nvSpPr>
        <p:spPr bwMode="auto">
          <a:xfrm>
            <a:off x="4573588" y="4191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95" name="Oval 19"/>
          <p:cNvSpPr>
            <a:spLocks noChangeArrowheads="1"/>
          </p:cNvSpPr>
          <p:nvPr/>
        </p:nvSpPr>
        <p:spPr bwMode="auto">
          <a:xfrm>
            <a:off x="3390900" y="5029200"/>
            <a:ext cx="23622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Physician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Assistants/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Nurses</a:t>
            </a:r>
          </a:p>
        </p:txBody>
      </p:sp>
      <p:sp>
        <p:nvSpPr>
          <p:cNvPr id="152596" name="Line 20"/>
          <p:cNvSpPr>
            <a:spLocks noChangeShapeType="1"/>
          </p:cNvSpPr>
          <p:nvPr/>
        </p:nvSpPr>
        <p:spPr bwMode="auto">
          <a:xfrm>
            <a:off x="4572000" y="160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52597" name="Oval 21"/>
          <p:cNvSpPr>
            <a:spLocks noChangeArrowheads="1"/>
          </p:cNvSpPr>
          <p:nvPr/>
        </p:nvSpPr>
        <p:spPr bwMode="auto">
          <a:xfrm>
            <a:off x="3276600" y="381000"/>
            <a:ext cx="2590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Faculty-</a:t>
            </a:r>
          </a:p>
          <a:p>
            <a:pPr algn="ctr"/>
            <a:r>
              <a:rPr lang="en-US" sz="2400">
                <a:latin typeface="Times New Roman" pitchFamily="18" charset="0"/>
                <a:cs typeface="Arial" pitchFamily="34" charset="0"/>
              </a:rPr>
              <a:t>Inpatient/ Elective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ypen design template">
  <a:themeElements>
    <a:clrScheme name="Playpen design template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Playpen desig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laypen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ypen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ypen design templat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ypen design templat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1580</Words>
  <Application>Microsoft Office PowerPoint</Application>
  <PresentationFormat>On-screen Show (4:3)</PresentationFormat>
  <Paragraphs>151</Paragraphs>
  <Slides>23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Playpen design template</vt:lpstr>
      <vt:lpstr> شیوه های ارزشیابی  </vt:lpstr>
      <vt:lpstr>روشهاي مورد استفاده در ارزيابي عملکرد </vt:lpstr>
      <vt:lpstr>PowerPoint Presentation</vt:lpstr>
      <vt:lpstr>…… روش هاي معمول ارزيابي </vt:lpstr>
      <vt:lpstr>ارزيابي هاي متعدد و طولي </vt:lpstr>
      <vt:lpstr>يکي از هدف هاي ويژه در برنامه آموزش پزشکي بايد : </vt:lpstr>
      <vt:lpstr>روش سنجش Validity  در هر چهار روش Peer Assessment, CbD, Mini CEX, DOPS </vt:lpstr>
      <vt:lpstr>امکان برگزاري آزمون Feasibility در ارزشيابي اساسي است. </vt:lpstr>
      <vt:lpstr>PowerPoint Presentation</vt:lpstr>
      <vt:lpstr>رويکردهاي مختلف منابع ارزيابي در  (360 – Degree) </vt:lpstr>
      <vt:lpstr>360° Assessment Tool for Leeds Consultants</vt:lpstr>
      <vt:lpstr>360-degree Evaluation Patient Evaluation</vt:lpstr>
      <vt:lpstr>360-degree Evaluation Peer Evaluation</vt:lpstr>
      <vt:lpstr>اولويت اول: مهارتهاي حرفه اي  Professionalism</vt:lpstr>
      <vt:lpstr>به عنوان يك روش قابل اجرا بطور بالقوه</vt:lpstr>
      <vt:lpstr>global rating</vt:lpstr>
      <vt:lpstr>PowerPoint Presentation</vt:lpstr>
      <vt:lpstr>PowerPoint Presentation</vt:lpstr>
      <vt:lpstr>PowerPoint Presentation</vt:lpstr>
      <vt:lpstr>ارزیابی 360 درجه چیست؟</vt:lpstr>
      <vt:lpstr>PowerPoint Presentation</vt:lpstr>
      <vt:lpstr>PowerPoint Presentation</vt:lpstr>
      <vt:lpstr>PowerPoint Presentation</vt:lpstr>
    </vt:vector>
  </TitlesOfParts>
  <Company>IFFCC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MSF    فیدبک با منابع چندگانه یا ارزیابی 360 درجه </dc:title>
  <dc:creator> MSF   فیدبک با منابع چندگانه یا ارزیابی 360 درجه </dc:creator>
  <cp:lastModifiedBy>pc</cp:lastModifiedBy>
  <cp:revision>102</cp:revision>
  <dcterms:modified xsi:type="dcterms:W3CDTF">2014-06-02T08:46:08Z</dcterms:modified>
</cp:coreProperties>
</file>