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3" r:id="rId1"/>
  </p:sldMasterIdLst>
  <p:sldIdLst>
    <p:sldId id="269" r:id="rId2"/>
    <p:sldId id="256" r:id="rId3"/>
    <p:sldId id="257" r:id="rId4"/>
    <p:sldId id="261" r:id="rId5"/>
    <p:sldId id="259" r:id="rId6"/>
    <p:sldId id="264" r:id="rId7"/>
    <p:sldId id="267" r:id="rId8"/>
    <p:sldId id="268" r:id="rId9"/>
    <p:sldId id="263" r:id="rId10"/>
    <p:sldId id="265" r:id="rId11"/>
    <p:sldId id="266" r:id="rId12"/>
    <p:sldId id="270" r:id="rId13"/>
    <p:sldId id="262" r:id="rId14"/>
    <p:sldId id="258"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50" d="100"/>
          <a:sy n="50" d="100"/>
        </p:scale>
        <p:origin x="-2790" y="-13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8E78A0C-BF65-4F69-9F19-3BE145BEEAC7}" type="datetimeFigureOut">
              <a:rPr lang="en-US" smtClean="0"/>
              <a:t>10/23/2023</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4C225551-4CF0-4F24-B7AD-B29008263617}" type="slidenum">
              <a:rPr lang="en-US" smtClean="0"/>
              <a:t>‹#›</a:t>
            </a:fld>
            <a:endParaRPr lang="en-US"/>
          </a:p>
        </p:txBody>
      </p:sp>
    </p:spTree>
    <p:extLst>
      <p:ext uri="{BB962C8B-B14F-4D97-AF65-F5344CB8AC3E}">
        <p14:creationId xmlns:p14="http://schemas.microsoft.com/office/powerpoint/2010/main" val="2759756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8E78A0C-BF65-4F69-9F19-3BE145BEEAC7}" type="datetimeFigureOut">
              <a:rPr lang="en-US" smtClean="0"/>
              <a:t>10/23/2023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225551-4CF0-4F24-B7AD-B29008263617}" type="slidenum">
              <a:rPr lang="en-US" smtClean="0"/>
              <a:t>‹#›</a:t>
            </a:fld>
            <a:endParaRPr lang="en-US"/>
          </a:p>
        </p:txBody>
      </p:sp>
    </p:spTree>
    <p:extLst>
      <p:ext uri="{BB962C8B-B14F-4D97-AF65-F5344CB8AC3E}">
        <p14:creationId xmlns:p14="http://schemas.microsoft.com/office/powerpoint/2010/main" val="947471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8E78A0C-BF65-4F69-9F19-3BE145BEEAC7}"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25551-4CF0-4F24-B7AD-B29008263617}" type="slidenum">
              <a:rPr lang="en-US" smtClean="0"/>
              <a:t>‹#›</a:t>
            </a:fld>
            <a:endParaRPr lang="en-US"/>
          </a:p>
        </p:txBody>
      </p:sp>
    </p:spTree>
    <p:extLst>
      <p:ext uri="{BB962C8B-B14F-4D97-AF65-F5344CB8AC3E}">
        <p14:creationId xmlns:p14="http://schemas.microsoft.com/office/powerpoint/2010/main" val="9514498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8E78A0C-BF65-4F69-9F19-3BE145BEEAC7}"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25551-4CF0-4F24-B7AD-B29008263617}" type="slidenum">
              <a:rPr lang="en-US" smtClean="0"/>
              <a:t>‹#›</a:t>
            </a:fld>
            <a:endParaRPr lang="en-US"/>
          </a:p>
        </p:txBody>
      </p:sp>
    </p:spTree>
    <p:extLst>
      <p:ext uri="{BB962C8B-B14F-4D97-AF65-F5344CB8AC3E}">
        <p14:creationId xmlns:p14="http://schemas.microsoft.com/office/powerpoint/2010/main" val="10150864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8E78A0C-BF65-4F69-9F19-3BE145BEEAC7}"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25551-4CF0-4F24-B7AD-B29008263617}" type="slidenum">
              <a:rPr lang="en-US" smtClean="0"/>
              <a:t>‹#›</a:t>
            </a:fld>
            <a:endParaRPr lang="en-US"/>
          </a:p>
        </p:txBody>
      </p:sp>
    </p:spTree>
    <p:extLst>
      <p:ext uri="{BB962C8B-B14F-4D97-AF65-F5344CB8AC3E}">
        <p14:creationId xmlns:p14="http://schemas.microsoft.com/office/powerpoint/2010/main" val="37278455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8E78A0C-BF65-4F69-9F19-3BE145BEEAC7}"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25551-4CF0-4F24-B7AD-B29008263617}" type="slidenum">
              <a:rPr lang="en-US" smtClean="0"/>
              <a:t>‹#›</a:t>
            </a:fld>
            <a:endParaRPr lang="en-US"/>
          </a:p>
        </p:txBody>
      </p:sp>
    </p:spTree>
    <p:extLst>
      <p:ext uri="{BB962C8B-B14F-4D97-AF65-F5344CB8AC3E}">
        <p14:creationId xmlns:p14="http://schemas.microsoft.com/office/powerpoint/2010/main" val="24940583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8E78A0C-BF65-4F69-9F19-3BE145BEEAC7}"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25551-4CF0-4F24-B7AD-B29008263617}" type="slidenum">
              <a:rPr lang="en-US" smtClean="0"/>
              <a:t>‹#›</a:t>
            </a:fld>
            <a:endParaRPr lang="en-US"/>
          </a:p>
        </p:txBody>
      </p:sp>
    </p:spTree>
    <p:extLst>
      <p:ext uri="{BB962C8B-B14F-4D97-AF65-F5344CB8AC3E}">
        <p14:creationId xmlns:p14="http://schemas.microsoft.com/office/powerpoint/2010/main" val="967419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E78A0C-BF65-4F69-9F19-3BE145BEEAC7}"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25551-4CF0-4F24-B7AD-B29008263617}" type="slidenum">
              <a:rPr lang="en-US" smtClean="0"/>
              <a:t>‹#›</a:t>
            </a:fld>
            <a:endParaRPr lang="en-US"/>
          </a:p>
        </p:txBody>
      </p:sp>
    </p:spTree>
    <p:extLst>
      <p:ext uri="{BB962C8B-B14F-4D97-AF65-F5344CB8AC3E}">
        <p14:creationId xmlns:p14="http://schemas.microsoft.com/office/powerpoint/2010/main" val="23712764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E78A0C-BF65-4F69-9F19-3BE145BEEAC7}"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25551-4CF0-4F24-B7AD-B29008263617}" type="slidenum">
              <a:rPr lang="en-US" smtClean="0"/>
              <a:t>‹#›</a:t>
            </a:fld>
            <a:endParaRPr lang="en-US"/>
          </a:p>
        </p:txBody>
      </p:sp>
    </p:spTree>
    <p:extLst>
      <p:ext uri="{BB962C8B-B14F-4D97-AF65-F5344CB8AC3E}">
        <p14:creationId xmlns:p14="http://schemas.microsoft.com/office/powerpoint/2010/main" val="1703903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E78A0C-BF65-4F69-9F19-3BE145BEEAC7}"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4C225551-4CF0-4F24-B7AD-B29008263617}" type="slidenum">
              <a:rPr lang="en-US" smtClean="0"/>
              <a:t>‹#›</a:t>
            </a:fld>
            <a:endParaRPr lang="en-US"/>
          </a:p>
        </p:txBody>
      </p:sp>
    </p:spTree>
    <p:extLst>
      <p:ext uri="{BB962C8B-B14F-4D97-AF65-F5344CB8AC3E}">
        <p14:creationId xmlns:p14="http://schemas.microsoft.com/office/powerpoint/2010/main" val="1164984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8E78A0C-BF65-4F69-9F19-3BE145BEEAC7}"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25551-4CF0-4F24-B7AD-B29008263617}" type="slidenum">
              <a:rPr lang="en-US" smtClean="0"/>
              <a:t>‹#›</a:t>
            </a:fld>
            <a:endParaRPr lang="en-US"/>
          </a:p>
        </p:txBody>
      </p:sp>
    </p:spTree>
    <p:extLst>
      <p:ext uri="{BB962C8B-B14F-4D97-AF65-F5344CB8AC3E}">
        <p14:creationId xmlns:p14="http://schemas.microsoft.com/office/powerpoint/2010/main" val="645570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8E78A0C-BF65-4F69-9F19-3BE145BEEAC7}" type="datetimeFigureOut">
              <a:rPr lang="en-US" smtClean="0"/>
              <a:t>10/23/2023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225551-4CF0-4F24-B7AD-B29008263617}" type="slidenum">
              <a:rPr lang="en-US" smtClean="0"/>
              <a:t>‹#›</a:t>
            </a:fld>
            <a:endParaRPr lang="en-US"/>
          </a:p>
        </p:txBody>
      </p:sp>
    </p:spTree>
    <p:extLst>
      <p:ext uri="{BB962C8B-B14F-4D97-AF65-F5344CB8AC3E}">
        <p14:creationId xmlns:p14="http://schemas.microsoft.com/office/powerpoint/2010/main" val="1058603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8E78A0C-BF65-4F69-9F19-3BE145BEEAC7}" type="datetimeFigureOut">
              <a:rPr lang="en-US" smtClean="0"/>
              <a:t>10/23/2023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225551-4CF0-4F24-B7AD-B29008263617}" type="slidenum">
              <a:rPr lang="en-US" smtClean="0"/>
              <a:t>‹#›</a:t>
            </a:fld>
            <a:endParaRPr lang="en-US"/>
          </a:p>
        </p:txBody>
      </p:sp>
    </p:spTree>
    <p:extLst>
      <p:ext uri="{BB962C8B-B14F-4D97-AF65-F5344CB8AC3E}">
        <p14:creationId xmlns:p14="http://schemas.microsoft.com/office/powerpoint/2010/main" val="2208017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8E78A0C-BF65-4F69-9F19-3BE145BEEAC7}" type="datetimeFigureOut">
              <a:rPr lang="en-US" smtClean="0"/>
              <a:t>10/23/2023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225551-4CF0-4F24-B7AD-B29008263617}" type="slidenum">
              <a:rPr lang="en-US" smtClean="0"/>
              <a:t>‹#›</a:t>
            </a:fld>
            <a:endParaRPr lang="en-US"/>
          </a:p>
        </p:txBody>
      </p:sp>
    </p:spTree>
    <p:extLst>
      <p:ext uri="{BB962C8B-B14F-4D97-AF65-F5344CB8AC3E}">
        <p14:creationId xmlns:p14="http://schemas.microsoft.com/office/powerpoint/2010/main" val="1430010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E78A0C-BF65-4F69-9F19-3BE145BEEAC7}" type="datetimeFigureOut">
              <a:rPr lang="en-US" smtClean="0"/>
              <a:t>10/23/2023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225551-4CF0-4F24-B7AD-B29008263617}" type="slidenum">
              <a:rPr lang="en-US" smtClean="0"/>
              <a:t>‹#›</a:t>
            </a:fld>
            <a:endParaRPr lang="en-US"/>
          </a:p>
        </p:txBody>
      </p:sp>
    </p:spTree>
    <p:extLst>
      <p:ext uri="{BB962C8B-B14F-4D97-AF65-F5344CB8AC3E}">
        <p14:creationId xmlns:p14="http://schemas.microsoft.com/office/powerpoint/2010/main" val="4041581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8E78A0C-BF65-4F69-9F19-3BE145BEEAC7}" type="datetimeFigureOut">
              <a:rPr lang="en-US" smtClean="0"/>
              <a:t>10/23/2023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225551-4CF0-4F24-B7AD-B29008263617}" type="slidenum">
              <a:rPr lang="en-US" smtClean="0"/>
              <a:t>‹#›</a:t>
            </a:fld>
            <a:endParaRPr lang="en-US"/>
          </a:p>
        </p:txBody>
      </p:sp>
    </p:spTree>
    <p:extLst>
      <p:ext uri="{BB962C8B-B14F-4D97-AF65-F5344CB8AC3E}">
        <p14:creationId xmlns:p14="http://schemas.microsoft.com/office/powerpoint/2010/main" val="2132471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8E78A0C-BF65-4F69-9F19-3BE145BEEAC7}" type="datetimeFigureOut">
              <a:rPr lang="en-US" smtClean="0"/>
              <a:t>10/23/2023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225551-4CF0-4F24-B7AD-B29008263617}" type="slidenum">
              <a:rPr lang="en-US" smtClean="0"/>
              <a:t>‹#›</a:t>
            </a:fld>
            <a:endParaRPr lang="en-US"/>
          </a:p>
        </p:txBody>
      </p:sp>
    </p:spTree>
    <p:extLst>
      <p:ext uri="{BB962C8B-B14F-4D97-AF65-F5344CB8AC3E}">
        <p14:creationId xmlns:p14="http://schemas.microsoft.com/office/powerpoint/2010/main" val="304112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8E78A0C-BF65-4F69-9F19-3BE145BEEAC7}" type="datetimeFigureOut">
              <a:rPr lang="en-US" smtClean="0"/>
              <a:t>10/23/2023</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C225551-4CF0-4F24-B7AD-B29008263617}" type="slidenum">
              <a:rPr lang="en-US" smtClean="0"/>
              <a:t>‹#›</a:t>
            </a:fld>
            <a:endParaRPr lang="en-US"/>
          </a:p>
        </p:txBody>
      </p:sp>
    </p:spTree>
    <p:extLst>
      <p:ext uri="{BB962C8B-B14F-4D97-AF65-F5344CB8AC3E}">
        <p14:creationId xmlns:p14="http://schemas.microsoft.com/office/powerpoint/2010/main" val="826478463"/>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 id="2147483760"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99726"/>
            <a:ext cx="12192000" cy="7657726"/>
          </a:xfrm>
          <a:prstGeom prst="rect">
            <a:avLst/>
          </a:prstGeom>
        </p:spPr>
      </p:pic>
    </p:spTree>
    <p:extLst>
      <p:ext uri="{BB962C8B-B14F-4D97-AF65-F5344CB8AC3E}">
        <p14:creationId xmlns:p14="http://schemas.microsoft.com/office/powerpoint/2010/main" val="14595419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3287" y="0"/>
            <a:ext cx="10018713" cy="875714"/>
          </a:xfrm>
        </p:spPr>
        <p:txBody>
          <a:bodyPr>
            <a:normAutofit/>
          </a:bodyPr>
          <a:lstStyle/>
          <a:p>
            <a:pPr algn="justLow" rtl="1">
              <a:lnSpc>
                <a:spcPct val="120000"/>
              </a:lnSpc>
            </a:pPr>
            <a:r>
              <a:rPr lang="fa-IR" sz="3200" b="1" dirty="0" smtClean="0">
                <a:cs typeface="B Titr" panose="00000700000000000000" pitchFamily="2" charset="-78"/>
              </a:rPr>
              <a:t>مجازی سازی دسکتاپ </a:t>
            </a:r>
            <a:endParaRPr lang="fa-IR" sz="3200" b="1" dirty="0">
              <a:cs typeface="B Titr" panose="00000700000000000000" pitchFamily="2" charset="-78"/>
            </a:endParaRPr>
          </a:p>
        </p:txBody>
      </p:sp>
      <p:sp>
        <p:nvSpPr>
          <p:cNvPr id="4" name="Title 1"/>
          <p:cNvSpPr txBox="1">
            <a:spLocks/>
          </p:cNvSpPr>
          <p:nvPr/>
        </p:nvSpPr>
        <p:spPr>
          <a:xfrm>
            <a:off x="1447800" y="808452"/>
            <a:ext cx="10744200" cy="6049547"/>
          </a:xfrm>
          <a:prstGeom prst="rect">
            <a:avLst/>
          </a:prstGeom>
          <a:effectLst/>
        </p:spPr>
        <p:txBody>
          <a:bodyPr vert="horz" lIns="91440" tIns="45720" rIns="91440" bIns="45720" rtlCol="0" anchor="t">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175" indent="177800" algn="just" rtl="1">
              <a:lnSpc>
                <a:spcPct val="115000"/>
              </a:lnSpc>
              <a:spcAft>
                <a:spcPts val="1000"/>
              </a:spcAft>
            </a:pPr>
            <a:r>
              <a:rPr lang="fa-IR" sz="2800" dirty="0">
                <a:cs typeface="B Traffic" panose="00000400000000000000" pitchFamily="2" charset="-78"/>
              </a:rPr>
              <a:t>با استفاده از این تکنولوژی و استفاده ی آن توسط مدیران </a:t>
            </a:r>
            <a:r>
              <a:rPr lang="fa-IR" sz="2800" dirty="0" smtClean="0">
                <a:cs typeface="B Traffic" panose="00000400000000000000" pitchFamily="2" charset="-78"/>
              </a:rPr>
              <a:t>و اتصال </a:t>
            </a:r>
            <a:r>
              <a:rPr lang="fa-IR" sz="2800" dirty="0">
                <a:cs typeface="B Traffic" panose="00000400000000000000" pitchFamily="2" charset="-78"/>
              </a:rPr>
              <a:t>کاربران سطح </a:t>
            </a:r>
            <a:r>
              <a:rPr lang="fa-IR" sz="2800" dirty="0" smtClean="0">
                <a:cs typeface="B Traffic" panose="00000400000000000000" pitchFamily="2" charset="-78"/>
              </a:rPr>
              <a:t>پایین می </a:t>
            </a:r>
            <a:r>
              <a:rPr lang="fa-IR" sz="2800" dirty="0">
                <a:cs typeface="B Traffic" panose="00000400000000000000" pitchFamily="2" charset="-78"/>
              </a:rPr>
              <a:t>توانیم شاهد کاهش چشمگیری در هزینه های مصرف برق، </a:t>
            </a:r>
            <a:r>
              <a:rPr lang="en-US" sz="2800" dirty="0">
                <a:cs typeface="B Traffic" panose="00000400000000000000" pitchFamily="2" charset="-78"/>
              </a:rPr>
              <a:t>UPS</a:t>
            </a:r>
            <a:r>
              <a:rPr lang="fa-IR" sz="2800" dirty="0">
                <a:cs typeface="B Traffic" panose="00000400000000000000" pitchFamily="2" charset="-78"/>
              </a:rPr>
              <a:t>، خرید سخت افزار و نرم افزار به تعداد هر کاربر و همچنین پشتیبانی باشیم. </a:t>
            </a:r>
            <a:endParaRPr lang="fa-IR" sz="2800" dirty="0" smtClean="0">
              <a:cs typeface="B Traffic" panose="00000400000000000000" pitchFamily="2" charset="-78"/>
            </a:endParaRPr>
          </a:p>
          <a:p>
            <a:pPr marL="3175" indent="177800" algn="just" rtl="1">
              <a:lnSpc>
                <a:spcPct val="115000"/>
              </a:lnSpc>
              <a:spcAft>
                <a:spcPts val="1000"/>
              </a:spcAft>
            </a:pPr>
            <a:r>
              <a:rPr lang="fa-IR" sz="2800" dirty="0" smtClean="0">
                <a:cs typeface="B Traffic" panose="00000400000000000000" pitchFamily="2" charset="-78"/>
              </a:rPr>
              <a:t>علاوه </a:t>
            </a:r>
            <a:r>
              <a:rPr lang="fa-IR" sz="2800" dirty="0">
                <a:cs typeface="B Traffic" panose="00000400000000000000" pitchFamily="2" charset="-78"/>
              </a:rPr>
              <a:t>بر مزیت های مالی این شیوه ی مجازی سازی می توان افزایش بهره وری و امنیت و </a:t>
            </a:r>
            <a:r>
              <a:rPr lang="fa-IR" sz="2800" dirty="0" smtClean="0">
                <a:cs typeface="B Traffic" panose="00000400000000000000" pitchFamily="2" charset="-78"/>
              </a:rPr>
              <a:t>مانیتورینگ </a:t>
            </a:r>
            <a:r>
              <a:rPr lang="fa-IR" sz="2800" dirty="0">
                <a:cs typeface="B Traffic" panose="00000400000000000000" pitchFamily="2" charset="-78"/>
              </a:rPr>
              <a:t>بر کارهای صورت گرفته توسط کاربران را نیز اشاره نمود. </a:t>
            </a:r>
            <a:endParaRPr lang="fa-IR" sz="2800" dirty="0" smtClean="0">
              <a:cs typeface="B Traffic" panose="00000400000000000000" pitchFamily="2" charset="-78"/>
            </a:endParaRPr>
          </a:p>
          <a:p>
            <a:pPr marL="3175" indent="177800" algn="just" rtl="1">
              <a:lnSpc>
                <a:spcPct val="115000"/>
              </a:lnSpc>
              <a:spcAft>
                <a:spcPts val="1000"/>
              </a:spcAft>
            </a:pPr>
            <a:r>
              <a:rPr lang="fa-IR" sz="2800" dirty="0" smtClean="0">
                <a:cs typeface="B Traffic" panose="00000400000000000000" pitchFamily="2" charset="-78"/>
              </a:rPr>
              <a:t>این </a:t>
            </a:r>
            <a:r>
              <a:rPr lang="fa-IR" sz="2800" dirty="0">
                <a:cs typeface="B Traffic" panose="00000400000000000000" pitchFamily="2" charset="-78"/>
              </a:rPr>
              <a:t>دقیقا کارکرد نرم افزار </a:t>
            </a:r>
            <a:r>
              <a:rPr lang="en-US" sz="2800" dirty="0">
                <a:cs typeface="B Traffic" panose="00000400000000000000" pitchFamily="2" charset="-78"/>
              </a:rPr>
              <a:t> VMware View </a:t>
            </a:r>
            <a:r>
              <a:rPr lang="fa-IR" sz="2800" dirty="0">
                <a:cs typeface="B Traffic" panose="00000400000000000000" pitchFamily="2" charset="-78"/>
              </a:rPr>
              <a:t>می باشد</a:t>
            </a:r>
            <a:r>
              <a:rPr lang="fa-IR" sz="2800" dirty="0" smtClean="0">
                <a:cs typeface="B Traffic" panose="00000400000000000000" pitchFamily="2" charset="-78"/>
              </a:rPr>
              <a:t>.</a:t>
            </a:r>
            <a:endParaRPr lang="en-US" sz="2800" dirty="0">
              <a:cs typeface="B Traffic" panose="00000400000000000000" pitchFamily="2"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3550" y="3695699"/>
            <a:ext cx="5086350" cy="3162300"/>
          </a:xfrm>
          <a:prstGeom prst="rect">
            <a:avLst/>
          </a:prstGeom>
        </p:spPr>
      </p:pic>
    </p:spTree>
    <p:extLst>
      <p:ext uri="{BB962C8B-B14F-4D97-AF65-F5344CB8AC3E}">
        <p14:creationId xmlns:p14="http://schemas.microsoft.com/office/powerpoint/2010/main" val="3572321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Dorsa\VMware plan\VDI\V3-VDI-Architecture-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ln>
            <a:solidFill>
              <a:schemeClr val="accent3">
                <a:lumMod val="7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4419600" y="-133350"/>
            <a:ext cx="3409950" cy="875714"/>
          </a:xfrm>
        </p:spPr>
        <p:txBody>
          <a:bodyPr>
            <a:normAutofit/>
          </a:bodyPr>
          <a:lstStyle/>
          <a:p>
            <a:pPr rtl="1">
              <a:lnSpc>
                <a:spcPct val="120000"/>
              </a:lnSpc>
            </a:pPr>
            <a:r>
              <a:rPr lang="en-US" sz="3200" b="1" dirty="0" smtClean="0">
                <a:cs typeface="B Titr" panose="00000700000000000000" pitchFamily="2" charset="-78"/>
              </a:rPr>
              <a:t>VDI</a:t>
            </a:r>
            <a:endParaRPr lang="fa-IR" sz="3200" b="1" dirty="0">
              <a:cs typeface="B Titr" panose="00000700000000000000" pitchFamily="2" charset="-78"/>
            </a:endParaRPr>
          </a:p>
        </p:txBody>
      </p:sp>
    </p:spTree>
    <p:extLst>
      <p:ext uri="{BB962C8B-B14F-4D97-AF65-F5344CB8AC3E}">
        <p14:creationId xmlns:p14="http://schemas.microsoft.com/office/powerpoint/2010/main" val="4073322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2)">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419600" y="-133350"/>
            <a:ext cx="3409950" cy="875714"/>
          </a:xfrm>
        </p:spPr>
        <p:txBody>
          <a:bodyPr>
            <a:normAutofit/>
          </a:bodyPr>
          <a:lstStyle/>
          <a:p>
            <a:pPr algn="justLow" rtl="1">
              <a:lnSpc>
                <a:spcPct val="120000"/>
              </a:lnSpc>
            </a:pPr>
            <a:r>
              <a:rPr lang="fa-IR" sz="3200" b="1" dirty="0" smtClean="0">
                <a:cs typeface="B Titr" panose="00000700000000000000" pitchFamily="2" charset="-78"/>
              </a:rPr>
              <a:t>مجازی سازی دسکتاپ</a:t>
            </a:r>
            <a:endParaRPr lang="fa-IR" sz="3200" b="1" dirty="0">
              <a:cs typeface="B Titr" panose="00000700000000000000" pitchFamily="2" charset="-78"/>
            </a:endParaRPr>
          </a:p>
        </p:txBody>
      </p:sp>
      <p:pic>
        <p:nvPicPr>
          <p:cNvPr id="6" name="Picture 2" descr="E:\Dorsa\VMware plan\VDI\VMware.View_.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835"/>
            <a:ext cx="12192000" cy="7018835"/>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4629150" y="5772150"/>
            <a:ext cx="3409950" cy="875714"/>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rtl="1">
              <a:lnSpc>
                <a:spcPct val="120000"/>
              </a:lnSpc>
            </a:pPr>
            <a:r>
              <a:rPr lang="en-US" sz="3200" b="1" smtClean="0">
                <a:cs typeface="B Titr" panose="00000700000000000000" pitchFamily="2" charset="-78"/>
              </a:rPr>
              <a:t>VDI</a:t>
            </a:r>
            <a:endParaRPr lang="fa-IR" sz="3200" b="1" dirty="0">
              <a:cs typeface="B Titr" panose="00000700000000000000" pitchFamily="2" charset="-78"/>
            </a:endParaRPr>
          </a:p>
        </p:txBody>
      </p:sp>
    </p:spTree>
    <p:extLst>
      <p:ext uri="{BB962C8B-B14F-4D97-AF65-F5344CB8AC3E}">
        <p14:creationId xmlns:p14="http://schemas.microsoft.com/office/powerpoint/2010/main" val="2338789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3287" y="0"/>
            <a:ext cx="10018713" cy="875714"/>
          </a:xfrm>
        </p:spPr>
        <p:txBody>
          <a:bodyPr>
            <a:normAutofit/>
          </a:bodyPr>
          <a:lstStyle/>
          <a:p>
            <a:pPr algn="justLow" rtl="1">
              <a:lnSpc>
                <a:spcPct val="120000"/>
              </a:lnSpc>
            </a:pPr>
            <a:r>
              <a:rPr lang="fa-IR" sz="3200" b="1" dirty="0">
                <a:cs typeface="B Titr" panose="00000700000000000000" pitchFamily="2" charset="-78"/>
              </a:rPr>
              <a:t>مزایای مجازی سازی</a:t>
            </a:r>
          </a:p>
        </p:txBody>
      </p:sp>
      <p:sp>
        <p:nvSpPr>
          <p:cNvPr id="4" name="Title 1"/>
          <p:cNvSpPr txBox="1">
            <a:spLocks/>
          </p:cNvSpPr>
          <p:nvPr/>
        </p:nvSpPr>
        <p:spPr>
          <a:xfrm>
            <a:off x="1471614" y="808452"/>
            <a:ext cx="10720386" cy="6049547"/>
          </a:xfrm>
          <a:prstGeom prst="rect">
            <a:avLst/>
          </a:prstGeom>
          <a:effectLst/>
        </p:spPr>
        <p:txBody>
          <a:bodyPr vert="horz" lIns="91440" tIns="45720" rIns="91440" bIns="45720" rtlCol="0" anchor="t">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Low" rtl="1">
              <a:lnSpc>
                <a:spcPct val="200000"/>
              </a:lnSpc>
            </a:pPr>
            <a:r>
              <a:rPr lang="fa-IR" sz="2400" dirty="0" smtClean="0">
                <a:cs typeface="B Traffic" panose="00000400000000000000" pitchFamily="2" charset="-78"/>
              </a:rPr>
              <a:t>1</a:t>
            </a:r>
            <a:r>
              <a:rPr lang="fa-IR" sz="2400" dirty="0">
                <a:cs typeface="B Traffic" panose="00000400000000000000" pitchFamily="2" charset="-78"/>
              </a:rPr>
              <a:t>.	کاهش هزینه‌های راه اندازی </a:t>
            </a:r>
            <a:r>
              <a:rPr lang="fa-IR" sz="2400" dirty="0" smtClean="0">
                <a:cs typeface="B Traffic" panose="00000400000000000000" pitchFamily="2" charset="-78"/>
              </a:rPr>
              <a:t>و صرفه </a:t>
            </a:r>
            <a:r>
              <a:rPr lang="fa-IR" sz="2400" dirty="0">
                <a:cs typeface="B Traffic" panose="00000400000000000000" pitchFamily="2" charset="-78"/>
              </a:rPr>
              <a:t>جویی در تهیه سخت افزار و تجهیزات شبکه</a:t>
            </a:r>
          </a:p>
          <a:p>
            <a:pPr algn="justLow" rtl="1">
              <a:lnSpc>
                <a:spcPct val="200000"/>
              </a:lnSpc>
            </a:pPr>
            <a:r>
              <a:rPr lang="fa-IR" sz="2400" dirty="0">
                <a:cs typeface="B Traffic" panose="00000400000000000000" pitchFamily="2" charset="-78"/>
              </a:rPr>
              <a:t>2.	کاهش هزینه‌های پشتیبانی و نگهداری</a:t>
            </a:r>
          </a:p>
          <a:p>
            <a:pPr algn="justLow" rtl="1">
              <a:lnSpc>
                <a:spcPct val="200000"/>
              </a:lnSpc>
            </a:pPr>
            <a:r>
              <a:rPr lang="fa-IR" sz="2400" dirty="0">
                <a:cs typeface="B Traffic" panose="00000400000000000000" pitchFamily="2" charset="-78"/>
              </a:rPr>
              <a:t>3.	کاهش هزینه ها با استفاده بهینه از فضای فیزیکی، تا حدودی کمبود جا برای نگهداری سرور و تجهیزات را جبران می‌کند؛ </a:t>
            </a:r>
          </a:p>
          <a:p>
            <a:pPr algn="justLow" rtl="1">
              <a:lnSpc>
                <a:spcPct val="200000"/>
              </a:lnSpc>
            </a:pPr>
            <a:r>
              <a:rPr lang="fa-IR" sz="2400" dirty="0">
                <a:cs typeface="B Traffic" panose="00000400000000000000" pitchFamily="2" charset="-78"/>
              </a:rPr>
              <a:t>4.	کاهش هزینه ها به دلیل کاهش میزان مصرف برق به خصوص در دیتاسنترها</a:t>
            </a:r>
          </a:p>
          <a:p>
            <a:pPr algn="justLow" rtl="1">
              <a:lnSpc>
                <a:spcPct val="200000"/>
              </a:lnSpc>
            </a:pPr>
            <a:r>
              <a:rPr lang="fa-IR" sz="2400" dirty="0">
                <a:cs typeface="B Traffic" panose="00000400000000000000" pitchFamily="2" charset="-78"/>
              </a:rPr>
              <a:t>5.	استفاده از حداکثر توان و ظرفیت سرور و منابع موجود در شبکه </a:t>
            </a:r>
            <a:r>
              <a:rPr lang="fa-IR" sz="2400" dirty="0" smtClean="0">
                <a:cs typeface="B Traffic" panose="00000400000000000000" pitchFamily="2" charset="-78"/>
              </a:rPr>
              <a:t> و سخت </a:t>
            </a:r>
            <a:r>
              <a:rPr lang="fa-IR" sz="2400" dirty="0">
                <a:cs typeface="B Traffic" panose="00000400000000000000" pitchFamily="2" charset="-78"/>
              </a:rPr>
              <a:t>افزار</a:t>
            </a:r>
          </a:p>
          <a:p>
            <a:pPr algn="justLow" rtl="1">
              <a:lnSpc>
                <a:spcPct val="200000"/>
              </a:lnSpc>
            </a:pPr>
            <a:r>
              <a:rPr lang="fa-IR" sz="2400" dirty="0">
                <a:cs typeface="B Traffic" panose="00000400000000000000" pitchFamily="2" charset="-78"/>
              </a:rPr>
              <a:t>6.	امنیت بسیار بالا</a:t>
            </a:r>
          </a:p>
          <a:p>
            <a:pPr algn="justLow" rtl="1">
              <a:lnSpc>
                <a:spcPct val="200000"/>
              </a:lnSpc>
            </a:pPr>
            <a:r>
              <a:rPr lang="fa-IR" sz="2400" dirty="0" smtClean="0">
                <a:cs typeface="B Traffic" panose="00000400000000000000" pitchFamily="2" charset="-78"/>
              </a:rPr>
              <a:t>7. کاهش </a:t>
            </a:r>
            <a:r>
              <a:rPr lang="en-US" sz="2400" dirty="0" err="1" smtClean="0">
                <a:cs typeface="B Traffic" panose="00000400000000000000" pitchFamily="2" charset="-78"/>
              </a:rPr>
              <a:t>DownTime</a:t>
            </a:r>
            <a:endParaRPr lang="fa-IR" sz="2400" dirty="0">
              <a:cs typeface="B Traffic" panose="00000400000000000000" pitchFamily="2" charset="-78"/>
            </a:endParaRPr>
          </a:p>
        </p:txBody>
      </p:sp>
    </p:spTree>
    <p:extLst>
      <p:ext uri="{BB962C8B-B14F-4D97-AF65-F5344CB8AC3E}">
        <p14:creationId xmlns:p14="http://schemas.microsoft.com/office/powerpoint/2010/main" val="19132475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3287" y="0"/>
            <a:ext cx="10018713" cy="875714"/>
          </a:xfrm>
        </p:spPr>
        <p:txBody>
          <a:bodyPr>
            <a:normAutofit/>
          </a:bodyPr>
          <a:lstStyle/>
          <a:p>
            <a:pPr algn="justLow" rtl="1">
              <a:lnSpc>
                <a:spcPct val="120000"/>
              </a:lnSpc>
            </a:pPr>
            <a:r>
              <a:rPr lang="fa-IR" sz="3200" b="1" dirty="0">
                <a:cs typeface="B Titr" panose="00000700000000000000" pitchFamily="2" charset="-78"/>
              </a:rPr>
              <a:t>مزایای مجازی سازی</a:t>
            </a:r>
          </a:p>
        </p:txBody>
      </p:sp>
      <p:sp>
        <p:nvSpPr>
          <p:cNvPr id="4" name="Title 1"/>
          <p:cNvSpPr txBox="1">
            <a:spLocks/>
          </p:cNvSpPr>
          <p:nvPr/>
        </p:nvSpPr>
        <p:spPr>
          <a:xfrm>
            <a:off x="1471614" y="808452"/>
            <a:ext cx="10720386" cy="6049547"/>
          </a:xfrm>
          <a:prstGeom prst="rect">
            <a:avLst/>
          </a:prstGeom>
          <a:effectLst/>
        </p:spPr>
        <p:txBody>
          <a:bodyPr vert="horz" lIns="91440" tIns="45720" rIns="91440" bIns="45720" rtlCol="0" anchor="t">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Low" rtl="1">
              <a:lnSpc>
                <a:spcPct val="200000"/>
              </a:lnSpc>
            </a:pPr>
            <a:r>
              <a:rPr lang="fa-IR" sz="2400" dirty="0" smtClean="0">
                <a:cs typeface="B Traffic" panose="00000400000000000000" pitchFamily="2" charset="-78"/>
              </a:rPr>
              <a:t>8. </a:t>
            </a:r>
            <a:r>
              <a:rPr lang="fa-IR" sz="2400" dirty="0">
                <a:cs typeface="B Traffic" panose="00000400000000000000" pitchFamily="2" charset="-78"/>
              </a:rPr>
              <a:t>مدیریت و آپدیت و تغییرات به سرعت و راحتی و بدون ایجاد وقفه برای کاربر</a:t>
            </a:r>
          </a:p>
          <a:p>
            <a:pPr algn="justLow" rtl="1">
              <a:lnSpc>
                <a:spcPct val="200000"/>
              </a:lnSpc>
            </a:pPr>
            <a:r>
              <a:rPr lang="fa-IR" sz="2400" dirty="0" smtClean="0">
                <a:cs typeface="B Traffic" panose="00000400000000000000" pitchFamily="2" charset="-78"/>
              </a:rPr>
              <a:t>9</a:t>
            </a:r>
            <a:r>
              <a:rPr lang="fa-IR" sz="2400" dirty="0">
                <a:cs typeface="B Traffic" panose="00000400000000000000" pitchFamily="2" charset="-78"/>
              </a:rPr>
              <a:t>.	امکان ایجاد محیطهای </a:t>
            </a:r>
            <a:r>
              <a:rPr lang="en-US" sz="2400" dirty="0">
                <a:cs typeface="B Traffic" panose="00000400000000000000" pitchFamily="2" charset="-78"/>
              </a:rPr>
              <a:t>Test &amp; Development </a:t>
            </a:r>
            <a:r>
              <a:rPr lang="fa-IR" sz="2400" dirty="0">
                <a:cs typeface="B Traffic" panose="00000400000000000000" pitchFamily="2" charset="-78"/>
              </a:rPr>
              <a:t>به صورت بسیار مقرون به صرفه</a:t>
            </a:r>
          </a:p>
          <a:p>
            <a:pPr algn="justLow" rtl="1">
              <a:lnSpc>
                <a:spcPct val="200000"/>
              </a:lnSpc>
            </a:pPr>
            <a:r>
              <a:rPr lang="fa-IR" sz="2400" dirty="0">
                <a:cs typeface="B Traffic" panose="00000400000000000000" pitchFamily="2" charset="-78"/>
              </a:rPr>
              <a:t>10.	 سهولت و اطمینان خاطر بیشتر در بکاپ گیری و بازیابی </a:t>
            </a:r>
            <a:r>
              <a:rPr lang="fa-IR" sz="2400" dirty="0" smtClean="0">
                <a:cs typeface="B Traffic" panose="00000400000000000000" pitchFamily="2" charset="-78"/>
              </a:rPr>
              <a:t>سرورها</a:t>
            </a:r>
            <a:endParaRPr lang="en-US" sz="2400" dirty="0">
              <a:cs typeface="B Traffic" panose="00000400000000000000" pitchFamily="2" charset="-78"/>
            </a:endParaRPr>
          </a:p>
          <a:p>
            <a:pPr algn="justLow" rtl="1">
              <a:lnSpc>
                <a:spcPct val="200000"/>
              </a:lnSpc>
            </a:pPr>
            <a:r>
              <a:rPr lang="fa-IR" sz="2400" dirty="0" smtClean="0">
                <a:cs typeface="B Traffic" panose="00000400000000000000" pitchFamily="2" charset="-78"/>
              </a:rPr>
              <a:t>11. استقلال </a:t>
            </a:r>
            <a:r>
              <a:rPr lang="fa-IR" sz="2400" dirty="0">
                <a:cs typeface="B Traffic" panose="00000400000000000000" pitchFamily="2" charset="-78"/>
              </a:rPr>
              <a:t>سیستم عامل ها از سخت افزار و افزایش قابلیت حمل و جابجایی</a:t>
            </a:r>
          </a:p>
          <a:p>
            <a:pPr algn="justLow" rtl="1">
              <a:lnSpc>
                <a:spcPct val="200000"/>
              </a:lnSpc>
            </a:pPr>
            <a:r>
              <a:rPr lang="fa-IR" sz="2400" dirty="0">
                <a:cs typeface="B Traffic" panose="00000400000000000000" pitchFamily="2" charset="-78"/>
              </a:rPr>
              <a:t>12.	کاهش هزینه‌های مدیریتی به همراه مدیریت بهتر و آسانتر سرورها و سرویس ها: مدیران شبکه می‌تواننددر کنسول آن، تمامی جزییات سرورهای خود را بررسی کنند تا بتوانند مدیریت بیشتری بر روی شبکه و سرور خود داشته باشند.</a:t>
            </a:r>
          </a:p>
          <a:p>
            <a:pPr algn="r" rtl="1">
              <a:lnSpc>
                <a:spcPct val="200000"/>
              </a:lnSpc>
            </a:pPr>
            <a:r>
              <a:rPr lang="fa-IR" sz="2400" dirty="0" smtClean="0">
                <a:cs typeface="B Traffic" panose="00000400000000000000" pitchFamily="2" charset="-78"/>
              </a:rPr>
              <a:t>13. همگام </a:t>
            </a:r>
            <a:r>
              <a:rPr lang="fa-IR" sz="2400" dirty="0">
                <a:cs typeface="B Traffic" panose="00000400000000000000" pitchFamily="2" charset="-78"/>
              </a:rPr>
              <a:t>شدن با تکنولوژی روز دنیا و کمک به حفظ محیط زیست</a:t>
            </a:r>
          </a:p>
          <a:p>
            <a:pPr algn="justLow" rtl="1">
              <a:lnSpc>
                <a:spcPct val="200000"/>
              </a:lnSpc>
            </a:pPr>
            <a:endParaRPr lang="fa-IR" sz="2400" dirty="0">
              <a:cs typeface="B Traffic" panose="00000400000000000000" pitchFamily="2" charset="-78"/>
            </a:endParaRPr>
          </a:p>
        </p:txBody>
      </p:sp>
    </p:spTree>
    <p:extLst>
      <p:ext uri="{BB962C8B-B14F-4D97-AF65-F5344CB8AC3E}">
        <p14:creationId xmlns:p14="http://schemas.microsoft.com/office/powerpoint/2010/main" val="1543915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44982" y="2973740"/>
            <a:ext cx="8950036" cy="2025581"/>
          </a:xfrm>
        </p:spPr>
        <p:txBody>
          <a:bodyPr>
            <a:noAutofit/>
          </a:bodyPr>
          <a:lstStyle/>
          <a:p>
            <a:pPr algn="ctr" rtl="1">
              <a:lnSpc>
                <a:spcPct val="200000"/>
              </a:lnSpc>
            </a:pPr>
            <a:r>
              <a:rPr lang="fa-IR" sz="4400" dirty="0" smtClean="0">
                <a:solidFill>
                  <a:srgbClr val="002060"/>
                </a:solidFill>
                <a:effectLst>
                  <a:outerShdw blurRad="38100" dist="38100" dir="2700000" algn="tl">
                    <a:srgbClr val="000000">
                      <a:alpha val="43137"/>
                    </a:srgbClr>
                  </a:outerShdw>
                </a:effectLst>
                <a:cs typeface="B Titr" panose="00000700000000000000" pitchFamily="2" charset="-78"/>
              </a:rPr>
              <a:t>روش هاي مجازی سازی</a:t>
            </a:r>
            <a:r>
              <a:rPr lang="en-US" sz="4400" dirty="0" smtClean="0">
                <a:solidFill>
                  <a:srgbClr val="002060"/>
                </a:solidFill>
                <a:effectLst>
                  <a:outerShdw blurRad="38100" dist="38100" dir="2700000" algn="tl">
                    <a:srgbClr val="000000">
                      <a:alpha val="43137"/>
                    </a:srgbClr>
                  </a:outerShdw>
                </a:effectLst>
                <a:cs typeface="B Titr" panose="00000700000000000000" pitchFamily="2" charset="-78"/>
              </a:rPr>
              <a:t> </a:t>
            </a:r>
            <a:r>
              <a:rPr lang="fa-IR" sz="4400" dirty="0">
                <a:solidFill>
                  <a:srgbClr val="002060"/>
                </a:solidFill>
                <a:effectLst>
                  <a:outerShdw blurRad="38100" dist="38100" dir="2700000" algn="tl">
                    <a:srgbClr val="000000">
                      <a:alpha val="43137"/>
                    </a:srgbClr>
                  </a:outerShdw>
                </a:effectLst>
                <a:cs typeface="B Titr" panose="00000700000000000000" pitchFamily="2" charset="-78"/>
              </a:rPr>
              <a:t>و </a:t>
            </a:r>
            <a:r>
              <a:rPr lang="fa-IR" sz="4400" dirty="0" smtClean="0">
                <a:solidFill>
                  <a:srgbClr val="002060"/>
                </a:solidFill>
                <a:effectLst>
                  <a:outerShdw blurRad="38100" dist="38100" dir="2700000" algn="tl">
                    <a:srgbClr val="000000">
                      <a:alpha val="43137"/>
                    </a:srgbClr>
                  </a:outerShdw>
                </a:effectLst>
                <a:cs typeface="B Titr" panose="00000700000000000000" pitchFamily="2" charset="-78"/>
              </a:rPr>
              <a:t/>
            </a:r>
            <a:br>
              <a:rPr lang="fa-IR" sz="4400" dirty="0" smtClean="0">
                <a:solidFill>
                  <a:srgbClr val="002060"/>
                </a:solidFill>
                <a:effectLst>
                  <a:outerShdw blurRad="38100" dist="38100" dir="2700000" algn="tl">
                    <a:srgbClr val="000000">
                      <a:alpha val="43137"/>
                    </a:srgbClr>
                  </a:outerShdw>
                </a:effectLst>
                <a:cs typeface="B Titr" panose="00000700000000000000" pitchFamily="2" charset="-78"/>
              </a:rPr>
            </a:br>
            <a:r>
              <a:rPr lang="fa-IR" sz="4400" dirty="0" smtClean="0">
                <a:solidFill>
                  <a:srgbClr val="002060"/>
                </a:solidFill>
                <a:effectLst>
                  <a:outerShdw blurRad="38100" dist="38100" dir="2700000" algn="tl">
                    <a:srgbClr val="000000">
                      <a:alpha val="43137"/>
                    </a:srgbClr>
                  </a:outerShdw>
                </a:effectLst>
                <a:cs typeface="B Titr" panose="00000700000000000000" pitchFamily="2" charset="-78"/>
              </a:rPr>
              <a:t>مديريت </a:t>
            </a:r>
            <a:r>
              <a:rPr lang="fa-IR" sz="4400" dirty="0">
                <a:solidFill>
                  <a:srgbClr val="002060"/>
                </a:solidFill>
                <a:effectLst>
                  <a:outerShdw blurRad="38100" dist="38100" dir="2700000" algn="tl">
                    <a:srgbClr val="000000">
                      <a:alpha val="43137"/>
                    </a:srgbClr>
                  </a:outerShdw>
                </a:effectLst>
                <a:cs typeface="B Titr" panose="00000700000000000000" pitchFamily="2" charset="-78"/>
              </a:rPr>
              <a:t>منابع سخت افزاري</a:t>
            </a:r>
            <a:endParaRPr lang="en-US" sz="4400" dirty="0">
              <a:solidFill>
                <a:srgbClr val="002060"/>
              </a:solidFill>
              <a:effectLst>
                <a:outerShdw blurRad="38100" dist="38100" dir="2700000" algn="tl">
                  <a:srgbClr val="000000">
                    <a:alpha val="43137"/>
                  </a:srgbClr>
                </a:outerShdw>
              </a:effectLst>
              <a:cs typeface="B Titr" panose="00000700000000000000" pitchFamily="2" charset="-78"/>
            </a:endParaRPr>
          </a:p>
        </p:txBody>
      </p:sp>
      <p:pic>
        <p:nvPicPr>
          <p:cNvPr id="4" name="Content Placeholder 3"/>
          <p:cNvPicPr>
            <a:picLocks noGrp="1" noChangeAspect="1"/>
          </p:cNvPicPr>
          <p:nvPr/>
        </p:nvPicPr>
        <p:blipFill>
          <a:blip r:embed="rId2">
            <a:extLst>
              <a:ext uri="{28A0092B-C50C-407E-A947-70E740481C1C}">
                <a14:useLocalDpi xmlns:a14="http://schemas.microsoft.com/office/drawing/2010/main" val="0"/>
              </a:ext>
            </a:extLst>
          </a:blip>
          <a:stretch>
            <a:fillRect/>
          </a:stretch>
        </p:blipFill>
        <p:spPr>
          <a:xfrm>
            <a:off x="2594480" y="279816"/>
            <a:ext cx="3570782" cy="1728479"/>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64415"/>
          <a:stretch/>
        </p:blipFill>
        <p:spPr>
          <a:xfrm>
            <a:off x="10232158" y="279816"/>
            <a:ext cx="1433369" cy="1565644"/>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4833" r="35047"/>
          <a:stretch/>
        </p:blipFill>
        <p:spPr>
          <a:xfrm>
            <a:off x="6894945" y="628159"/>
            <a:ext cx="3149601" cy="1356101"/>
          </a:xfrm>
          <a:prstGeom prst="rect">
            <a:avLst/>
          </a:prstGeom>
        </p:spPr>
      </p:pic>
      <p:sp>
        <p:nvSpPr>
          <p:cNvPr id="7" name="Subtitle 2"/>
          <p:cNvSpPr txBox="1">
            <a:spLocks/>
          </p:cNvSpPr>
          <p:nvPr/>
        </p:nvSpPr>
        <p:spPr>
          <a:xfrm>
            <a:off x="4765627" y="5469466"/>
            <a:ext cx="6987645" cy="1388534"/>
          </a:xfrm>
          <a:prstGeom prst="rect">
            <a:avLst/>
          </a:prstGeom>
        </p:spPr>
        <p:txBody>
          <a:bodyPr vert="horz" lIns="91440" tIns="45720" rIns="91440" bIns="45720" rtlCol="0" anchor="t">
            <a:norm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endParaRPr lang="en-US" dirty="0"/>
          </a:p>
        </p:txBody>
      </p:sp>
      <p:sp>
        <p:nvSpPr>
          <p:cNvPr id="8" name="Title 1"/>
          <p:cNvSpPr txBox="1">
            <a:spLocks/>
          </p:cNvSpPr>
          <p:nvPr/>
        </p:nvSpPr>
        <p:spPr>
          <a:xfrm>
            <a:off x="4922116" y="4832419"/>
            <a:ext cx="6026726" cy="2025581"/>
          </a:xfrm>
          <a:prstGeom prst="rect">
            <a:avLst/>
          </a:prstGeom>
          <a:effectLst/>
        </p:spPr>
        <p:txBody>
          <a:bodyPr vert="horz" lIns="91440" tIns="45720" rIns="91440" bIns="45720" rtlCol="0" anchor="b">
            <a:noAutofit/>
          </a:bodyPr>
          <a:lstStyle>
            <a:lvl1pPr algn="r" defTabSz="457200" rtl="0" eaLnBrk="1" latinLnBrk="0" hangingPunct="1">
              <a:spcBef>
                <a:spcPct val="0"/>
              </a:spcBef>
              <a:buNone/>
              <a:defRPr sz="6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rtl="1">
              <a:lnSpc>
                <a:spcPct val="200000"/>
              </a:lnSpc>
            </a:pPr>
            <a:r>
              <a:rPr lang="fa-IR" sz="2800" dirty="0" smtClean="0">
                <a:solidFill>
                  <a:srgbClr val="002060"/>
                </a:solidFill>
                <a:effectLst>
                  <a:outerShdw blurRad="38100" dist="38100" dir="2700000" algn="tl">
                    <a:srgbClr val="000000">
                      <a:alpha val="43137"/>
                    </a:srgbClr>
                  </a:outerShdw>
                </a:effectLst>
                <a:cs typeface="B Titr" panose="00000700000000000000" pitchFamily="2" charset="-78"/>
              </a:rPr>
              <a:t>پائیز 1402</a:t>
            </a:r>
            <a:endParaRPr lang="en-US" sz="2800" dirty="0">
              <a:solidFill>
                <a:srgbClr val="002060"/>
              </a:solidFill>
              <a:effectLst>
                <a:outerShdw blurRad="38100" dist="38100" dir="2700000" algn="tl">
                  <a:srgbClr val="000000">
                    <a:alpha val="43137"/>
                  </a:srgbClr>
                </a:outerShdw>
              </a:effectLst>
              <a:cs typeface="B Titr" panose="00000700000000000000" pitchFamily="2" charset="-78"/>
            </a:endParaRPr>
          </a:p>
        </p:txBody>
      </p:sp>
    </p:spTree>
    <p:extLst>
      <p:ext uri="{BB962C8B-B14F-4D97-AF65-F5344CB8AC3E}">
        <p14:creationId xmlns:p14="http://schemas.microsoft.com/office/powerpoint/2010/main" val="14549217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471614" y="808452"/>
            <a:ext cx="10720386" cy="6049547"/>
          </a:xfrm>
          <a:prstGeom prst="rect">
            <a:avLst/>
          </a:prstGeom>
          <a:effectLst/>
        </p:spPr>
        <p:txBody>
          <a:bodyPr vert="horz" lIns="91440" tIns="45720" rIns="91440" bIns="45720" rtlCol="0" anchor="t">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Low" rtl="1">
              <a:lnSpc>
                <a:spcPct val="120000"/>
              </a:lnSpc>
            </a:pPr>
            <a:r>
              <a:rPr lang="en-US" sz="3600" dirty="0">
                <a:cs typeface="B Traffic" panose="00000400000000000000" pitchFamily="2" charset="-78"/>
              </a:rPr>
              <a:t> </a:t>
            </a:r>
            <a:r>
              <a:rPr lang="en-US" sz="3600" dirty="0" smtClean="0">
                <a:cs typeface="B Traffic" panose="00000400000000000000" pitchFamily="2" charset="-78"/>
              </a:rPr>
              <a:t>	</a:t>
            </a:r>
            <a:r>
              <a:rPr lang="ar-SA" sz="3600" dirty="0" smtClean="0">
                <a:cs typeface="B Traffic" panose="00000400000000000000" pitchFamily="2" charset="-78"/>
              </a:rPr>
              <a:t>تکنولوژی </a:t>
            </a:r>
            <a:r>
              <a:rPr lang="ar-SA" sz="3600" dirty="0">
                <a:cs typeface="B Traffic" panose="00000400000000000000" pitchFamily="2" charset="-78"/>
              </a:rPr>
              <a:t>است که با هدف صرفه‌جویی در منابع فیزیکی به وجود آمده و با استفاده از آن می‌توانیم </a:t>
            </a:r>
            <a:r>
              <a:rPr lang="fa-IR" sz="3600" dirty="0" smtClean="0">
                <a:cs typeface="B Traffic" panose="00000400000000000000" pitchFamily="2" charset="-78"/>
              </a:rPr>
              <a:t>از</a:t>
            </a:r>
            <a:r>
              <a:rPr lang="ar-SA" sz="3600" dirty="0" smtClean="0">
                <a:cs typeface="B Traffic" panose="00000400000000000000" pitchFamily="2" charset="-78"/>
              </a:rPr>
              <a:t> </a:t>
            </a:r>
            <a:r>
              <a:rPr lang="ar-SA" sz="3600" dirty="0">
                <a:cs typeface="B Traffic" panose="00000400000000000000" pitchFamily="2" charset="-78"/>
              </a:rPr>
              <a:t>منابع موجود خود، </a:t>
            </a:r>
            <a:r>
              <a:rPr lang="fa-IR" sz="3600" dirty="0" smtClean="0">
                <a:cs typeface="B Traffic" panose="00000400000000000000" pitchFamily="2" charset="-78"/>
              </a:rPr>
              <a:t>بهره مندی</a:t>
            </a:r>
            <a:r>
              <a:rPr lang="ar-SA" sz="3600" dirty="0" smtClean="0">
                <a:cs typeface="B Traffic" panose="00000400000000000000" pitchFamily="2" charset="-78"/>
              </a:rPr>
              <a:t> </a:t>
            </a:r>
            <a:r>
              <a:rPr lang="ar-SA" sz="3600" dirty="0">
                <a:cs typeface="B Traffic" panose="00000400000000000000" pitchFamily="2" charset="-78"/>
              </a:rPr>
              <a:t>بیشتری را فراهم کنیم. </a:t>
            </a:r>
            <a:r>
              <a:rPr lang="ar-SA" sz="3600" dirty="0" smtClean="0">
                <a:cs typeface="B Traffic" panose="00000400000000000000" pitchFamily="2" charset="-78"/>
              </a:rPr>
              <a:t>در </a:t>
            </a:r>
            <a:r>
              <a:rPr lang="ar-SA" sz="3600" dirty="0">
                <a:cs typeface="B Traffic" panose="00000400000000000000" pitchFamily="2" charset="-78"/>
              </a:rPr>
              <a:t>مجازی سازی، منابع موجود که شامل قطعات سخت افزاری مانند رم و سی پی یو است را به چند قسمت تقسیم می‌کنیم به طوری که یک نمونه کوچک از نمونه اولیه را داشته باشیم. </a:t>
            </a:r>
            <a:endParaRPr lang="en-US" sz="3600" dirty="0" smtClean="0">
              <a:cs typeface="B Traffic" panose="00000400000000000000" pitchFamily="2" charset="-78"/>
            </a:endParaRPr>
          </a:p>
          <a:p>
            <a:pPr algn="justLow" rtl="1">
              <a:lnSpc>
                <a:spcPct val="120000"/>
              </a:lnSpc>
            </a:pPr>
            <a:endParaRPr lang="fa-IR" sz="3600" dirty="0" smtClean="0">
              <a:cs typeface="B Traffic" panose="00000400000000000000" pitchFamily="2" charset="-78"/>
            </a:endParaRPr>
          </a:p>
          <a:p>
            <a:pPr algn="justLow" rtl="1">
              <a:lnSpc>
                <a:spcPct val="120000"/>
              </a:lnSpc>
            </a:pPr>
            <a:endParaRPr lang="fa-IR" sz="3600" dirty="0" smtClean="0">
              <a:cs typeface="B Traffic" panose="00000400000000000000" pitchFamily="2" charset="-78"/>
            </a:endParaRPr>
          </a:p>
          <a:p>
            <a:pPr algn="justLow" rtl="1">
              <a:lnSpc>
                <a:spcPct val="120000"/>
              </a:lnSpc>
            </a:pPr>
            <a:endParaRPr lang="fa-IR" sz="3600" dirty="0">
              <a:cs typeface="B Traffic" panose="00000400000000000000" pitchFamily="2" charset="-78"/>
            </a:endParaRPr>
          </a:p>
          <a:p>
            <a:pPr algn="justLow" rtl="1">
              <a:lnSpc>
                <a:spcPct val="120000"/>
              </a:lnSpc>
            </a:pPr>
            <a:endParaRPr lang="fa-IR" sz="3600" dirty="0" smtClean="0">
              <a:cs typeface="B Traffic" panose="00000400000000000000" pitchFamily="2" charset="-78"/>
            </a:endParaRPr>
          </a:p>
          <a:p>
            <a:pPr algn="justLow" rtl="1">
              <a:lnSpc>
                <a:spcPct val="120000"/>
              </a:lnSpc>
            </a:pPr>
            <a:endParaRPr lang="en-US" sz="3600" dirty="0" smtClean="0">
              <a:cs typeface="B Traffic" panose="00000400000000000000" pitchFamily="2" charset="-78"/>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6554" t="12038" r="6455" b="5158"/>
          <a:stretch/>
        </p:blipFill>
        <p:spPr>
          <a:xfrm>
            <a:off x="3809999" y="4324349"/>
            <a:ext cx="5562601" cy="2533650"/>
          </a:xfrm>
          <a:prstGeom prst="rect">
            <a:avLst/>
          </a:prstGeom>
        </p:spPr>
      </p:pic>
      <p:sp>
        <p:nvSpPr>
          <p:cNvPr id="2" name="Title 1"/>
          <p:cNvSpPr>
            <a:spLocks noGrp="1"/>
          </p:cNvSpPr>
          <p:nvPr>
            <p:ph type="title"/>
          </p:nvPr>
        </p:nvSpPr>
        <p:spPr>
          <a:xfrm>
            <a:off x="2173287" y="0"/>
            <a:ext cx="10018713" cy="875714"/>
          </a:xfrm>
        </p:spPr>
        <p:txBody>
          <a:bodyPr>
            <a:normAutofit/>
          </a:bodyPr>
          <a:lstStyle/>
          <a:p>
            <a:pPr algn="justLow" rtl="1">
              <a:lnSpc>
                <a:spcPct val="120000"/>
              </a:lnSpc>
            </a:pPr>
            <a:r>
              <a:rPr lang="ar-SA" sz="3200" b="1" dirty="0">
                <a:cs typeface="B Titr" panose="00000700000000000000" pitchFamily="2" charset="-78"/>
              </a:rPr>
              <a:t>مجازی سازی یا</a:t>
            </a:r>
            <a:r>
              <a:rPr lang="en-US" sz="3200" b="1" dirty="0">
                <a:cs typeface="B Titr" panose="00000700000000000000" pitchFamily="2" charset="-78"/>
              </a:rPr>
              <a:t> Virtualization </a:t>
            </a:r>
            <a:r>
              <a:rPr lang="ar-SA" sz="3200" b="1" dirty="0">
                <a:cs typeface="B Titr" panose="00000700000000000000" pitchFamily="2" charset="-78"/>
              </a:rPr>
              <a:t>چیست؟</a:t>
            </a:r>
            <a:endParaRPr lang="en-US" sz="3200" dirty="0">
              <a:cs typeface="B Titr" panose="00000700000000000000" pitchFamily="2" charset="-78"/>
            </a:endParaRPr>
          </a:p>
        </p:txBody>
      </p:sp>
    </p:spTree>
    <p:extLst>
      <p:ext uri="{BB962C8B-B14F-4D97-AF65-F5344CB8AC3E}">
        <p14:creationId xmlns:p14="http://schemas.microsoft.com/office/powerpoint/2010/main" val="21839074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3287" y="0"/>
            <a:ext cx="10018713" cy="875714"/>
          </a:xfrm>
        </p:spPr>
        <p:txBody>
          <a:bodyPr>
            <a:normAutofit/>
          </a:bodyPr>
          <a:lstStyle/>
          <a:p>
            <a:pPr algn="justLow" rtl="1">
              <a:lnSpc>
                <a:spcPct val="120000"/>
              </a:lnSpc>
            </a:pPr>
            <a:r>
              <a:rPr lang="ar-SA" sz="3200" b="1" dirty="0">
                <a:cs typeface="B Titr" panose="00000700000000000000" pitchFamily="2" charset="-78"/>
              </a:rPr>
              <a:t>مجازی سازی یا</a:t>
            </a:r>
            <a:r>
              <a:rPr lang="en-US" sz="3200" b="1" dirty="0">
                <a:cs typeface="B Titr" panose="00000700000000000000" pitchFamily="2" charset="-78"/>
              </a:rPr>
              <a:t> Virtualization </a:t>
            </a:r>
            <a:r>
              <a:rPr lang="ar-SA" sz="3200" b="1" dirty="0">
                <a:cs typeface="B Titr" panose="00000700000000000000" pitchFamily="2" charset="-78"/>
              </a:rPr>
              <a:t>چیست؟</a:t>
            </a:r>
            <a:endParaRPr lang="en-US" sz="3200" dirty="0">
              <a:cs typeface="B Titr" panose="00000700000000000000" pitchFamily="2" charset="-78"/>
            </a:endParaRPr>
          </a:p>
        </p:txBody>
      </p:sp>
      <p:sp>
        <p:nvSpPr>
          <p:cNvPr id="4" name="Title 1"/>
          <p:cNvSpPr txBox="1">
            <a:spLocks/>
          </p:cNvSpPr>
          <p:nvPr/>
        </p:nvSpPr>
        <p:spPr>
          <a:xfrm>
            <a:off x="1471614" y="808452"/>
            <a:ext cx="10720386" cy="4506497"/>
          </a:xfrm>
          <a:prstGeom prst="rect">
            <a:avLst/>
          </a:prstGeom>
          <a:effectLst/>
        </p:spPr>
        <p:txBody>
          <a:bodyPr vert="horz" lIns="91440" tIns="45720" rIns="91440" bIns="45720" rtlCol="0" anchor="t">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Low" rtl="1">
              <a:lnSpc>
                <a:spcPct val="120000"/>
              </a:lnSpc>
            </a:pPr>
            <a:r>
              <a:rPr lang="en-US" sz="3200" dirty="0">
                <a:cs typeface="B Traffic" panose="00000400000000000000" pitchFamily="2" charset="-78"/>
              </a:rPr>
              <a:t> </a:t>
            </a:r>
            <a:r>
              <a:rPr lang="ar-SA" sz="3200" dirty="0" smtClean="0">
                <a:cs typeface="B Traffic" panose="00000400000000000000" pitchFamily="2" charset="-78"/>
              </a:rPr>
              <a:t>مجازی سازی</a:t>
            </a:r>
            <a:r>
              <a:rPr lang="en-US" sz="3200" dirty="0" smtClean="0">
                <a:cs typeface="B Traffic" panose="00000400000000000000" pitchFamily="2" charset="-78"/>
              </a:rPr>
              <a:t> </a:t>
            </a:r>
            <a:r>
              <a:rPr lang="ar-SA" sz="3200" dirty="0">
                <a:cs typeface="B Traffic" panose="00000400000000000000" pitchFamily="2" charset="-78"/>
              </a:rPr>
              <a:t>بستری برای راه اندازی چندین سیستم عامل روی یک سیستم </a:t>
            </a:r>
            <a:r>
              <a:rPr lang="ar-SA" sz="3200" dirty="0" smtClean="0">
                <a:cs typeface="B Traffic" panose="00000400000000000000" pitchFamily="2" charset="-78"/>
              </a:rPr>
              <a:t>که اغلب </a:t>
            </a:r>
            <a:r>
              <a:rPr lang="ar-SA" sz="3200" dirty="0">
                <a:cs typeface="B Traffic" panose="00000400000000000000" pitchFamily="2" charset="-78"/>
              </a:rPr>
              <a:t>سرور </a:t>
            </a:r>
            <a:r>
              <a:rPr lang="ar-SA" sz="3200" dirty="0" smtClean="0">
                <a:cs typeface="B Traffic" panose="00000400000000000000" pitchFamily="2" charset="-78"/>
              </a:rPr>
              <a:t>است</a:t>
            </a:r>
            <a:r>
              <a:rPr lang="fa-IR" sz="3200" dirty="0" smtClean="0">
                <a:cs typeface="B Traffic" panose="00000400000000000000" pitchFamily="2" charset="-78"/>
              </a:rPr>
              <a:t>، </a:t>
            </a:r>
            <a:r>
              <a:rPr lang="ar-SA" sz="3200" dirty="0">
                <a:cs typeface="B Traffic" panose="00000400000000000000" pitchFamily="2" charset="-78"/>
              </a:rPr>
              <a:t>ارائه می‌دهد</a:t>
            </a:r>
            <a:r>
              <a:rPr lang="ar-SA" sz="3200" dirty="0" smtClean="0">
                <a:cs typeface="B Traffic" panose="00000400000000000000" pitchFamily="2" charset="-78"/>
              </a:rPr>
              <a:t> </a:t>
            </a:r>
            <a:r>
              <a:rPr lang="ar-SA" sz="3200" dirty="0">
                <a:cs typeface="B Traffic" panose="00000400000000000000" pitchFamily="2" charset="-78"/>
              </a:rPr>
              <a:t>با پیاده سازی مجازی سازی روی بستر سخت افزار، به بستر نرم افزاری اجازه داده می‌شود سیستم عامل ها و برنامه‌های کاربردی که در سیستم‌های مستقلی هستند، اجرا شوند. </a:t>
            </a:r>
            <a:endParaRPr lang="en-US" sz="3200" dirty="0" smtClean="0">
              <a:cs typeface="B Traffic" panose="00000400000000000000" pitchFamily="2"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7932" y="3333750"/>
            <a:ext cx="8667750" cy="3524250"/>
          </a:xfrm>
          <a:prstGeom prst="rect">
            <a:avLst/>
          </a:prstGeom>
        </p:spPr>
      </p:pic>
    </p:spTree>
    <p:extLst>
      <p:ext uri="{BB962C8B-B14F-4D97-AF65-F5344CB8AC3E}">
        <p14:creationId xmlns:p14="http://schemas.microsoft.com/office/powerpoint/2010/main" val="32102365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5573" y="1443266"/>
            <a:ext cx="10018713" cy="875714"/>
          </a:xfrm>
        </p:spPr>
        <p:txBody>
          <a:bodyPr>
            <a:normAutofit fontScale="90000"/>
          </a:bodyPr>
          <a:lstStyle/>
          <a:p>
            <a:pPr algn="justLow" rtl="1">
              <a:lnSpc>
                <a:spcPct val="120000"/>
              </a:lnSpc>
            </a:pPr>
            <a:r>
              <a:rPr lang="ar-SA" sz="3200" dirty="0" smtClean="0">
                <a:cs typeface="B Traffic" panose="00000400000000000000" pitchFamily="2" charset="-78"/>
              </a:rPr>
              <a:t> </a:t>
            </a:r>
            <a:r>
              <a:rPr lang="ar-SA" sz="3200" dirty="0">
                <a:cs typeface="B Traffic" panose="00000400000000000000" pitchFamily="2" charset="-78"/>
              </a:rPr>
              <a:t>اگر سروری را مجازی سازی می‌کنیم در واقع از سرور اصلی چند نمونه کوچک سرور ساخته‌ایم که همان قابلیت‌های سرور اولیه را دارد اما محدودتر است چون منابع محدودتری دارد. اما باید حواسمان باشد که سروری که می‌خریم از مجازی سازی پشتیبانی کند</a:t>
            </a:r>
            <a:r>
              <a:rPr lang="en-US" sz="3200" dirty="0">
                <a:cs typeface="B Traffic" panose="00000400000000000000" pitchFamily="2" charset="-78"/>
              </a:rPr>
              <a:t>.</a:t>
            </a:r>
          </a:p>
        </p:txBody>
      </p:sp>
      <p:sp>
        <p:nvSpPr>
          <p:cNvPr id="4" name="Title 1"/>
          <p:cNvSpPr txBox="1">
            <a:spLocks/>
          </p:cNvSpPr>
          <p:nvPr/>
        </p:nvSpPr>
        <p:spPr>
          <a:xfrm>
            <a:off x="1471614" y="2084802"/>
            <a:ext cx="10720386" cy="6049547"/>
          </a:xfrm>
          <a:prstGeom prst="rect">
            <a:avLst/>
          </a:prstGeom>
          <a:effectLst/>
        </p:spPr>
        <p:txBody>
          <a:bodyPr vert="horz" lIns="91440" tIns="45720" rIns="91440" bIns="45720" rtlCol="0" anchor="t">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Low" rtl="1">
              <a:lnSpc>
                <a:spcPct val="120000"/>
              </a:lnSpc>
            </a:pPr>
            <a:endParaRPr lang="fa-IR" sz="2000" dirty="0">
              <a:cs typeface="B Traffic" panose="00000400000000000000" pitchFamily="2" charset="-78"/>
            </a:endParaRPr>
          </a:p>
        </p:txBody>
      </p:sp>
      <p:pic>
        <p:nvPicPr>
          <p:cNvPr id="5" name="Picture 7" descr="C:\Users\Abject-3D\Desktop\VMWare Files\FINAL diagrams\Basic Virtualization\3D PNGs\DGRM_Trad_Arch_Q109-01_2.png"/>
          <p:cNvPicPr>
            <a:picLocks noChangeAspect="1" noChangeArrowheads="1"/>
          </p:cNvPicPr>
          <p:nvPr/>
        </p:nvPicPr>
        <p:blipFill>
          <a:blip r:embed="rId2"/>
          <a:srcRect/>
          <a:stretch>
            <a:fillRect/>
          </a:stretch>
        </p:blipFill>
        <p:spPr bwMode="auto">
          <a:xfrm>
            <a:off x="1769367" y="4310915"/>
            <a:ext cx="3125360" cy="2450449"/>
          </a:xfrm>
          <a:prstGeom prst="rect">
            <a:avLst/>
          </a:prstGeom>
          <a:noFill/>
        </p:spPr>
      </p:pic>
      <p:pic>
        <p:nvPicPr>
          <p:cNvPr id="6" name="Picture 8" descr="C:\Users\Abject-3D\Desktop\VMWare Files\FINAL diagrams\Basic Virtualization\3D PNGs\DGRM_Trad_Arch_Q109-01_0.png"/>
          <p:cNvPicPr>
            <a:picLocks noChangeAspect="1" noChangeArrowheads="1"/>
          </p:cNvPicPr>
          <p:nvPr/>
        </p:nvPicPr>
        <p:blipFill>
          <a:blip r:embed="rId3"/>
          <a:srcRect/>
          <a:stretch>
            <a:fillRect/>
          </a:stretch>
        </p:blipFill>
        <p:spPr bwMode="auto">
          <a:xfrm>
            <a:off x="1769367" y="3921557"/>
            <a:ext cx="3094214" cy="2263551"/>
          </a:xfrm>
          <a:prstGeom prst="rect">
            <a:avLst/>
          </a:prstGeom>
          <a:noFill/>
        </p:spPr>
      </p:pic>
      <p:pic>
        <p:nvPicPr>
          <p:cNvPr id="7" name="Picture 3" descr="C:\Users\Abject-3D\Desktop\VMWare Files\FINAL diagrams\Basic Virtualization\3D PNGs\DGRM_Server_VMs_detail_6_VMware_Q408_2.png"/>
          <p:cNvPicPr>
            <a:picLocks noChangeAspect="1" noChangeArrowheads="1"/>
          </p:cNvPicPr>
          <p:nvPr/>
        </p:nvPicPr>
        <p:blipFill>
          <a:blip r:embed="rId4"/>
          <a:srcRect/>
          <a:stretch>
            <a:fillRect/>
          </a:stretch>
        </p:blipFill>
        <p:spPr bwMode="auto">
          <a:xfrm>
            <a:off x="7366468" y="4333701"/>
            <a:ext cx="3073839" cy="2410055"/>
          </a:xfrm>
          <a:prstGeom prst="rect">
            <a:avLst/>
          </a:prstGeom>
          <a:noFill/>
        </p:spPr>
      </p:pic>
      <p:pic>
        <p:nvPicPr>
          <p:cNvPr id="8" name="Picture 5" descr="C:\Users\Abject-3D\Desktop\VMWare Files\FINAL diagrams\Basic Virtualization\3D PNGs\DGRM_Server_VMs_detail_6_VMware_Q408_1.png"/>
          <p:cNvPicPr>
            <a:picLocks noChangeAspect="1" noChangeArrowheads="1"/>
          </p:cNvPicPr>
          <p:nvPr/>
        </p:nvPicPr>
        <p:blipFill>
          <a:blip r:embed="rId5"/>
          <a:srcRect/>
          <a:stretch>
            <a:fillRect/>
          </a:stretch>
        </p:blipFill>
        <p:spPr bwMode="auto">
          <a:xfrm>
            <a:off x="7372510" y="4177938"/>
            <a:ext cx="3043204" cy="2226237"/>
          </a:xfrm>
          <a:prstGeom prst="rect">
            <a:avLst/>
          </a:prstGeom>
          <a:noFill/>
        </p:spPr>
      </p:pic>
      <p:pic>
        <p:nvPicPr>
          <p:cNvPr id="9" name="Picture 4" descr="C:\Users\Abject-3D\Desktop\VMWare Files\FINAL diagrams\Basic Virtualization\3D PNGs\DGRM_Server_VMs_detail_6_VMware_Q408_0.png"/>
          <p:cNvPicPr>
            <a:picLocks noChangeAspect="1" noChangeArrowheads="1"/>
          </p:cNvPicPr>
          <p:nvPr/>
        </p:nvPicPr>
        <p:blipFill>
          <a:blip r:embed="rId6"/>
          <a:srcRect/>
          <a:stretch>
            <a:fillRect/>
          </a:stretch>
        </p:blipFill>
        <p:spPr bwMode="auto">
          <a:xfrm>
            <a:off x="7396385" y="4075594"/>
            <a:ext cx="2736838" cy="2052627"/>
          </a:xfrm>
          <a:prstGeom prst="rect">
            <a:avLst/>
          </a:prstGeom>
          <a:noFill/>
        </p:spPr>
      </p:pic>
      <p:sp>
        <p:nvSpPr>
          <p:cNvPr id="10" name="TextBox 4"/>
          <p:cNvSpPr txBox="1">
            <a:spLocks noChangeAspect="1" noChangeArrowheads="1"/>
          </p:cNvSpPr>
          <p:nvPr/>
        </p:nvSpPr>
        <p:spPr bwMode="auto">
          <a:xfrm>
            <a:off x="1471615" y="3230972"/>
            <a:ext cx="3723492" cy="584775"/>
          </a:xfrm>
          <a:prstGeom prst="rect">
            <a:avLst/>
          </a:prstGeom>
          <a:noFill/>
          <a:ln w="9525">
            <a:noFill/>
            <a:miter lim="800000"/>
            <a:headEnd/>
            <a:tailEnd/>
          </a:ln>
        </p:spPr>
        <p:txBody>
          <a:bodyPr wrap="square">
            <a:prstTxWarp prst="textNoShape">
              <a:avLst/>
            </a:prstTxWarp>
            <a:spAutoFit/>
          </a:bodyPr>
          <a:lstStyle/>
          <a:p>
            <a:r>
              <a:rPr lang="fa-IR" sz="3200" b="1" dirty="0">
                <a:ln w="3175" cmpd="sng">
                  <a:noFill/>
                </a:ln>
                <a:latin typeface="+mj-lt"/>
                <a:ea typeface="+mj-ea"/>
                <a:cs typeface="B Titr" panose="00000700000000000000" pitchFamily="2" charset="-78"/>
              </a:rPr>
              <a:t>سرور سنتی (فیزیکی)</a:t>
            </a:r>
            <a:endParaRPr lang="en-US" sz="3200" b="1" dirty="0">
              <a:ln w="3175" cmpd="sng">
                <a:noFill/>
              </a:ln>
              <a:latin typeface="+mj-lt"/>
              <a:ea typeface="+mj-ea"/>
              <a:cs typeface="B Titr" panose="00000700000000000000" pitchFamily="2" charset="-78"/>
            </a:endParaRPr>
          </a:p>
        </p:txBody>
      </p:sp>
      <p:sp>
        <p:nvSpPr>
          <p:cNvPr id="11" name="TextBox 4"/>
          <p:cNvSpPr txBox="1">
            <a:spLocks noChangeAspect="1" noChangeArrowheads="1"/>
          </p:cNvSpPr>
          <p:nvPr/>
        </p:nvSpPr>
        <p:spPr bwMode="auto">
          <a:xfrm>
            <a:off x="7341875" y="3249147"/>
            <a:ext cx="3634328" cy="584775"/>
          </a:xfrm>
          <a:prstGeom prst="rect">
            <a:avLst/>
          </a:prstGeom>
          <a:noFill/>
          <a:ln w="9525">
            <a:noFill/>
            <a:miter lim="800000"/>
            <a:headEnd/>
            <a:tailEnd/>
          </a:ln>
        </p:spPr>
        <p:txBody>
          <a:bodyPr wrap="none">
            <a:prstTxWarp prst="textNoShape">
              <a:avLst/>
            </a:prstTxWarp>
            <a:spAutoFit/>
          </a:bodyPr>
          <a:lstStyle/>
          <a:p>
            <a:r>
              <a:rPr lang="fa-IR" sz="3200" b="1" dirty="0">
                <a:ln w="3175" cmpd="sng">
                  <a:noFill/>
                </a:ln>
                <a:latin typeface="+mj-lt"/>
                <a:ea typeface="+mj-ea"/>
                <a:cs typeface="B Titr" panose="00000700000000000000" pitchFamily="2" charset="-78"/>
              </a:rPr>
              <a:t>سرور مجازی سازی شده</a:t>
            </a:r>
            <a:endParaRPr lang="en-US" sz="3200" b="1" dirty="0">
              <a:ln w="3175" cmpd="sng">
                <a:noFill/>
              </a:ln>
              <a:latin typeface="+mj-lt"/>
              <a:ea typeface="+mj-ea"/>
              <a:cs typeface="B Titr" panose="00000700000000000000" pitchFamily="2" charset="-78"/>
            </a:endParaRPr>
          </a:p>
        </p:txBody>
      </p:sp>
      <p:sp>
        <p:nvSpPr>
          <p:cNvPr id="14" name="Title 1"/>
          <p:cNvSpPr txBox="1">
            <a:spLocks/>
          </p:cNvSpPr>
          <p:nvPr/>
        </p:nvSpPr>
        <p:spPr>
          <a:xfrm>
            <a:off x="2173287" y="0"/>
            <a:ext cx="10018713" cy="875714"/>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Low" rtl="1">
              <a:lnSpc>
                <a:spcPct val="120000"/>
              </a:lnSpc>
            </a:pPr>
            <a:r>
              <a:rPr lang="ar-SA" sz="3200" b="1" smtClean="0">
                <a:cs typeface="B Titr" panose="00000700000000000000" pitchFamily="2" charset="-78"/>
              </a:rPr>
              <a:t>مجازی سازی یا</a:t>
            </a:r>
            <a:r>
              <a:rPr lang="en-US" sz="3200" b="1" smtClean="0">
                <a:cs typeface="B Titr" panose="00000700000000000000" pitchFamily="2" charset="-78"/>
              </a:rPr>
              <a:t> Virtualization </a:t>
            </a:r>
            <a:r>
              <a:rPr lang="ar-SA" sz="3200" b="1" smtClean="0">
                <a:cs typeface="B Titr" panose="00000700000000000000" pitchFamily="2" charset="-78"/>
              </a:rPr>
              <a:t>چیست؟</a:t>
            </a:r>
            <a:endParaRPr lang="en-US" sz="3200" dirty="0">
              <a:cs typeface="B Titr" panose="00000700000000000000" pitchFamily="2" charset="-78"/>
            </a:endParaRPr>
          </a:p>
        </p:txBody>
      </p:sp>
    </p:spTree>
    <p:extLst>
      <p:ext uri="{BB962C8B-B14F-4D97-AF65-F5344CB8AC3E}">
        <p14:creationId xmlns:p14="http://schemas.microsoft.com/office/powerpoint/2010/main" val="3239944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right)">
                                      <p:cBhvr>
                                        <p:cTn id="19" dur="500"/>
                                        <p:tgtEl>
                                          <p:spTgt spid="11"/>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3287" y="0"/>
            <a:ext cx="10018713" cy="875714"/>
          </a:xfrm>
        </p:spPr>
        <p:txBody>
          <a:bodyPr>
            <a:normAutofit/>
          </a:bodyPr>
          <a:lstStyle/>
          <a:p>
            <a:pPr algn="justLow" rtl="1">
              <a:lnSpc>
                <a:spcPct val="120000"/>
              </a:lnSpc>
            </a:pPr>
            <a:r>
              <a:rPr lang="fa-IR" sz="3200" b="1" dirty="0">
                <a:cs typeface="B Titr" panose="00000700000000000000" pitchFamily="2" charset="-78"/>
              </a:rPr>
              <a:t>هایپروایزر چیست؟</a:t>
            </a:r>
          </a:p>
        </p:txBody>
      </p:sp>
      <p:sp>
        <p:nvSpPr>
          <p:cNvPr id="4" name="Title 1"/>
          <p:cNvSpPr txBox="1">
            <a:spLocks/>
          </p:cNvSpPr>
          <p:nvPr/>
        </p:nvSpPr>
        <p:spPr>
          <a:xfrm>
            <a:off x="1471614" y="808452"/>
            <a:ext cx="10720386" cy="6049547"/>
          </a:xfrm>
          <a:prstGeom prst="rect">
            <a:avLst/>
          </a:prstGeom>
          <a:effectLst/>
        </p:spPr>
        <p:txBody>
          <a:bodyPr vert="horz" lIns="91440" tIns="45720" rIns="91440" bIns="45720" rtlCol="0" anchor="t">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rtl="1">
              <a:lnSpc>
                <a:spcPct val="150000"/>
              </a:lnSpc>
            </a:pPr>
            <a:r>
              <a:rPr lang="fa-IR" sz="2400" dirty="0" smtClean="0">
                <a:cs typeface="B Traffic" panose="00000400000000000000" pitchFamily="2" charset="-78"/>
              </a:rPr>
              <a:t>در تکنولوژی </a:t>
            </a:r>
            <a:r>
              <a:rPr lang="fa-IR" sz="2400" dirty="0">
                <a:cs typeface="B Traffic" panose="00000400000000000000" pitchFamily="2" charset="-78"/>
              </a:rPr>
              <a:t>مجازی </a:t>
            </a:r>
            <a:r>
              <a:rPr lang="fa-IR" sz="2400" dirty="0" smtClean="0">
                <a:cs typeface="B Traffic" panose="00000400000000000000" pitchFamily="2" charset="-78"/>
              </a:rPr>
              <a:t>سازی ، نرم </a:t>
            </a:r>
            <a:r>
              <a:rPr lang="fa-IR" sz="2400" dirty="0">
                <a:cs typeface="B Traffic" panose="00000400000000000000" pitchFamily="2" charset="-78"/>
              </a:rPr>
              <a:t>افزار </a:t>
            </a:r>
            <a:r>
              <a:rPr lang="fa-IR" sz="2400" dirty="0" smtClean="0">
                <a:cs typeface="B Traffic" panose="00000400000000000000" pitchFamily="2" charset="-78"/>
              </a:rPr>
              <a:t>هایپروایزر</a:t>
            </a:r>
            <a:r>
              <a:rPr lang="en-US" sz="2400" dirty="0" err="1" smtClean="0">
                <a:cs typeface="B Traffic" panose="00000400000000000000" pitchFamily="2" charset="-78"/>
              </a:rPr>
              <a:t>Hypervise</a:t>
            </a:r>
            <a:r>
              <a:rPr lang="en-US" sz="2400" dirty="0" smtClean="0">
                <a:cs typeface="B Traffic" panose="00000400000000000000" pitchFamily="2" charset="-78"/>
              </a:rPr>
              <a:t> </a:t>
            </a:r>
            <a:r>
              <a:rPr lang="fa-IR" sz="2400" dirty="0" smtClean="0">
                <a:cs typeface="B Traffic" panose="00000400000000000000" pitchFamily="2" charset="-78"/>
              </a:rPr>
              <a:t>  با </a:t>
            </a:r>
            <a:r>
              <a:rPr lang="fa-IR" sz="2400" dirty="0">
                <a:cs typeface="B Traffic" panose="00000400000000000000" pitchFamily="2" charset="-78"/>
              </a:rPr>
              <a:t>راه اندازی روی سرور فیزیکی؛ وظیفه تقسیم منابع بین سروهای مجازی را بر عهده دارد </a:t>
            </a:r>
            <a:r>
              <a:rPr lang="fa-IR" sz="2400" dirty="0" smtClean="0">
                <a:cs typeface="B Traffic" panose="00000400000000000000" pitchFamily="2" charset="-78"/>
              </a:rPr>
              <a:t>.</a:t>
            </a:r>
            <a:r>
              <a:rPr lang="en-US" sz="2400" dirty="0" smtClean="0">
                <a:cs typeface="B Traffic" panose="00000400000000000000" pitchFamily="2" charset="-78"/>
              </a:rPr>
              <a:t> </a:t>
            </a:r>
            <a:endParaRPr lang="fa-IR" sz="2400" dirty="0" smtClean="0">
              <a:cs typeface="B Traffic" panose="00000400000000000000" pitchFamily="2" charset="-78"/>
            </a:endParaRPr>
          </a:p>
          <a:p>
            <a:pPr algn="just" rtl="1">
              <a:lnSpc>
                <a:spcPct val="150000"/>
              </a:lnSpc>
            </a:pPr>
            <a:r>
              <a:rPr lang="fa-IR" sz="2400" dirty="0" smtClean="0">
                <a:cs typeface="B Traffic" panose="00000400000000000000" pitchFamily="2" charset="-78"/>
              </a:rPr>
              <a:t>در نتیجه شما تنها با پرداخت هزینه برای </a:t>
            </a:r>
            <a:r>
              <a:rPr lang="fa-IR" sz="2400" dirty="0">
                <a:cs typeface="B Traffic" panose="00000400000000000000" pitchFamily="2" charset="-78"/>
              </a:rPr>
              <a:t>یک سرور فیزیکی از چندین سرور مجازی با سیستم عامل های متفاوت برخوردار خواهید بود </a:t>
            </a:r>
            <a:r>
              <a:rPr lang="fa-IR" sz="2400" dirty="0" smtClean="0">
                <a:cs typeface="B Traffic" panose="00000400000000000000" pitchFamily="2" charset="-78"/>
              </a:rPr>
              <a:t> و در </a:t>
            </a:r>
            <a:r>
              <a:rPr lang="fa-IR" sz="2400" dirty="0">
                <a:cs typeface="B Traffic" panose="00000400000000000000" pitchFamily="2" charset="-78"/>
              </a:rPr>
              <a:t>نرم افزار </a:t>
            </a:r>
            <a:r>
              <a:rPr lang="fa-IR" sz="2400" dirty="0" smtClean="0">
                <a:cs typeface="B Traffic" panose="00000400000000000000" pitchFamily="2" charset="-78"/>
              </a:rPr>
              <a:t>هایپروایزر </a:t>
            </a:r>
            <a:r>
              <a:rPr lang="fa-IR" sz="2400" dirty="0">
                <a:cs typeface="B Traffic" panose="00000400000000000000" pitchFamily="2" charset="-78"/>
              </a:rPr>
              <a:t>پردازنده های مجازی به جای فیزیکی </a:t>
            </a:r>
            <a:r>
              <a:rPr lang="fa-IR" sz="2400" dirty="0" smtClean="0">
                <a:cs typeface="B Traffic" panose="00000400000000000000" pitchFamily="2" charset="-78"/>
              </a:rPr>
              <a:t> و ماشین </a:t>
            </a:r>
            <a:r>
              <a:rPr lang="fa-IR" sz="2400" dirty="0">
                <a:cs typeface="B Traffic" panose="00000400000000000000" pitchFamily="2" charset="-78"/>
              </a:rPr>
              <a:t>های مجازی به صورت کاملا مجزا و ایمن بر روی </a:t>
            </a:r>
            <a:r>
              <a:rPr lang="en-US" sz="2400" dirty="0" smtClean="0">
                <a:cs typeface="B Traffic" panose="00000400000000000000" pitchFamily="2" charset="-78"/>
              </a:rPr>
              <a:t>HOST</a:t>
            </a:r>
            <a:r>
              <a:rPr lang="fa-IR" sz="2400" dirty="0" smtClean="0">
                <a:cs typeface="B Traffic" panose="00000400000000000000" pitchFamily="2" charset="-78"/>
              </a:rPr>
              <a:t>پیاده </a:t>
            </a:r>
            <a:r>
              <a:rPr lang="fa-IR" sz="2400" dirty="0">
                <a:cs typeface="B Traffic" panose="00000400000000000000" pitchFamily="2" charset="-78"/>
              </a:rPr>
              <a:t>سازی می شوند</a:t>
            </a:r>
            <a:r>
              <a:rPr lang="fa-IR" sz="2400" dirty="0" smtClean="0">
                <a:cs typeface="B Traffic" panose="00000400000000000000" pitchFamily="2" charset="-78"/>
              </a:rPr>
              <a:t>.</a:t>
            </a:r>
            <a:endParaRPr lang="en-US" sz="2400" dirty="0" smtClean="0">
              <a:cs typeface="B Traffic" panose="00000400000000000000" pitchFamily="2" charset="-78"/>
            </a:endParaRPr>
          </a:p>
          <a:p>
            <a:pPr algn="r" rtl="1">
              <a:lnSpc>
                <a:spcPct val="150000"/>
              </a:lnSpc>
            </a:pPr>
            <a:r>
              <a:rPr lang="fa-IR" sz="2400" dirty="0" smtClean="0">
                <a:cs typeface="B Traffic" panose="00000400000000000000" pitchFamily="2" charset="-78"/>
              </a:rPr>
              <a:t> از بهترین نمونه های هایپروایزر عبارت اند از:</a:t>
            </a:r>
            <a:endParaRPr lang="en-US" sz="2400" dirty="0" smtClean="0">
              <a:cs typeface="B Traffic" panose="00000400000000000000" pitchFamily="2" charset="-78"/>
            </a:endParaRPr>
          </a:p>
          <a:p>
            <a:pPr lvl="0" algn="l" defTabSz="914400" eaLnBrk="0" fontAlgn="base" hangingPunct="0">
              <a:spcAft>
                <a:spcPct val="0"/>
              </a:spcAft>
            </a:pPr>
            <a:endParaRPr lang="en-US" altLang="en-US" sz="2400" dirty="0">
              <a:ln>
                <a:noFill/>
              </a:ln>
              <a:latin typeface="Arial" panose="020B0604020202020204" pitchFamily="34" charset="0"/>
            </a:endParaRPr>
          </a:p>
          <a:p>
            <a:pPr lvl="0" algn="l" defTabSz="914400" eaLnBrk="0" fontAlgn="base" hangingPunct="0">
              <a:spcAft>
                <a:spcPct val="0"/>
              </a:spcAft>
              <a:buFontTx/>
              <a:buChar char="•"/>
            </a:pPr>
            <a:r>
              <a:rPr lang="en-US" altLang="en-US" sz="2400" dirty="0">
                <a:ln>
                  <a:noFill/>
                </a:ln>
                <a:latin typeface="Arial" panose="020B0604020202020204" pitchFamily="34" charset="0"/>
              </a:rPr>
              <a:t>VMware vSphere</a:t>
            </a:r>
          </a:p>
          <a:p>
            <a:pPr lvl="0" algn="l" defTabSz="914400" eaLnBrk="0" fontAlgn="base" hangingPunct="0">
              <a:spcAft>
                <a:spcPct val="0"/>
              </a:spcAft>
              <a:buFontTx/>
              <a:buChar char="•"/>
            </a:pPr>
            <a:r>
              <a:rPr lang="en-US" altLang="en-US" sz="2400" dirty="0">
                <a:ln>
                  <a:noFill/>
                </a:ln>
                <a:latin typeface="Arial" panose="020B0604020202020204" pitchFamily="34" charset="0"/>
              </a:rPr>
              <a:t>Microsoft Hyper-V</a:t>
            </a:r>
          </a:p>
          <a:p>
            <a:pPr lvl="0" algn="l" defTabSz="914400" eaLnBrk="0" fontAlgn="base" hangingPunct="0">
              <a:spcAft>
                <a:spcPct val="0"/>
              </a:spcAft>
              <a:buFontTx/>
              <a:buChar char="•"/>
            </a:pPr>
            <a:r>
              <a:rPr lang="en-US" altLang="en-US" sz="2400" dirty="0">
                <a:ln>
                  <a:noFill/>
                </a:ln>
                <a:latin typeface="Arial" panose="020B0604020202020204" pitchFamily="34" charset="0"/>
              </a:rPr>
              <a:t>Citrix </a:t>
            </a:r>
            <a:r>
              <a:rPr lang="en-US" altLang="en-US" sz="2400" dirty="0" err="1">
                <a:ln>
                  <a:noFill/>
                </a:ln>
                <a:latin typeface="Arial" panose="020B0604020202020204" pitchFamily="34" charset="0"/>
              </a:rPr>
              <a:t>XenServer</a:t>
            </a:r>
            <a:endParaRPr lang="en-US" altLang="en-US" sz="2400" dirty="0">
              <a:ln>
                <a:noFill/>
              </a:ln>
              <a:latin typeface="Arial" panose="020B0604020202020204" pitchFamily="34" charset="0"/>
            </a:endParaRPr>
          </a:p>
          <a:p>
            <a:pPr lvl="0" algn="l" defTabSz="914400" eaLnBrk="0" fontAlgn="base" hangingPunct="0">
              <a:spcAft>
                <a:spcPct val="0"/>
              </a:spcAft>
              <a:buFontTx/>
              <a:buChar char="•"/>
            </a:pPr>
            <a:r>
              <a:rPr lang="en-US" altLang="en-US" sz="2400" dirty="0">
                <a:ln>
                  <a:noFill/>
                </a:ln>
                <a:latin typeface="Arial" panose="020B0604020202020204" pitchFamily="34" charset="0"/>
              </a:rPr>
              <a:t>Linux KVM </a:t>
            </a:r>
          </a:p>
          <a:p>
            <a:pPr algn="r" rtl="1">
              <a:lnSpc>
                <a:spcPct val="150000"/>
              </a:lnSpc>
            </a:pPr>
            <a:endParaRPr lang="en-US" sz="2400"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7527" b="8642"/>
          <a:stretch/>
        </p:blipFill>
        <p:spPr>
          <a:xfrm>
            <a:off x="4400551" y="4246076"/>
            <a:ext cx="4530726" cy="2573823"/>
          </a:xfrm>
          <a:prstGeom prst="rect">
            <a:avLst/>
          </a:prstGeom>
        </p:spPr>
      </p:pic>
    </p:spTree>
    <p:extLst>
      <p:ext uri="{BB962C8B-B14F-4D97-AF65-F5344CB8AC3E}">
        <p14:creationId xmlns:p14="http://schemas.microsoft.com/office/powerpoint/2010/main" val="35039759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3287" y="0"/>
            <a:ext cx="10018713" cy="875714"/>
          </a:xfrm>
        </p:spPr>
        <p:txBody>
          <a:bodyPr>
            <a:normAutofit/>
          </a:bodyPr>
          <a:lstStyle/>
          <a:p>
            <a:pPr algn="justLow" rtl="1">
              <a:lnSpc>
                <a:spcPct val="120000"/>
              </a:lnSpc>
            </a:pPr>
            <a:r>
              <a:rPr lang="en-US" sz="3200" b="1" dirty="0" smtClean="0">
                <a:cs typeface="B Titr" panose="00000700000000000000" pitchFamily="2" charset="-78"/>
              </a:rPr>
              <a:t> </a:t>
            </a:r>
            <a:r>
              <a:rPr lang="fa-IR" sz="3200" b="1" dirty="0">
                <a:cs typeface="B Titr" panose="00000700000000000000" pitchFamily="2" charset="-78"/>
              </a:rPr>
              <a:t>انواع هایپروایزر</a:t>
            </a:r>
          </a:p>
        </p:txBody>
      </p:sp>
      <p:sp>
        <p:nvSpPr>
          <p:cNvPr id="4" name="Title 1"/>
          <p:cNvSpPr txBox="1">
            <a:spLocks/>
          </p:cNvSpPr>
          <p:nvPr/>
        </p:nvSpPr>
        <p:spPr>
          <a:xfrm>
            <a:off x="1471614" y="808452"/>
            <a:ext cx="10720386" cy="6049547"/>
          </a:xfrm>
          <a:prstGeom prst="rect">
            <a:avLst/>
          </a:prstGeom>
          <a:effectLst/>
        </p:spPr>
        <p:txBody>
          <a:bodyPr vert="horz" lIns="91440" tIns="45720" rIns="91440" bIns="45720" rtlCol="0" anchor="t">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r>
              <a:rPr lang="ar-SA" sz="2400" b="1" dirty="0" smtClean="0">
                <a:cs typeface="B Traffic" panose="00000400000000000000" pitchFamily="2" charset="-78"/>
              </a:rPr>
              <a:t>هایپروایزر </a:t>
            </a:r>
            <a:r>
              <a:rPr lang="ar-SA" sz="2400" b="1" dirty="0">
                <a:cs typeface="B Traffic" panose="00000400000000000000" pitchFamily="2" charset="-78"/>
              </a:rPr>
              <a:t>نوع </a:t>
            </a:r>
            <a:r>
              <a:rPr lang="ar-SA" sz="2400" b="1" dirty="0" smtClean="0">
                <a:cs typeface="B Traffic" panose="00000400000000000000" pitchFamily="2" charset="-78"/>
              </a:rPr>
              <a:t>یک</a:t>
            </a:r>
            <a:r>
              <a:rPr lang="en-US" sz="2400" b="1" dirty="0" smtClean="0">
                <a:cs typeface="B Traffic" panose="00000400000000000000" pitchFamily="2" charset="-78"/>
              </a:rPr>
              <a:t> </a:t>
            </a:r>
            <a:r>
              <a:rPr lang="en-US" sz="2400" b="1" dirty="0">
                <a:cs typeface="B Traffic" panose="00000400000000000000" pitchFamily="2" charset="-78"/>
              </a:rPr>
              <a:t>Type 1 </a:t>
            </a:r>
            <a:r>
              <a:rPr lang="en-US" sz="2400" b="1" dirty="0" smtClean="0">
                <a:cs typeface="B Traffic" panose="00000400000000000000" pitchFamily="2" charset="-78"/>
              </a:rPr>
              <a:t>hypervisor:</a:t>
            </a:r>
            <a:endParaRPr lang="en-US" sz="2400" b="1" dirty="0">
              <a:cs typeface="B Traffic" panose="00000400000000000000" pitchFamily="2" charset="-78"/>
            </a:endParaRPr>
          </a:p>
          <a:p>
            <a:pPr rtl="1"/>
            <a:endParaRPr lang="en-US" sz="2400" dirty="0" smtClean="0">
              <a:cs typeface="B Traffic" panose="00000400000000000000" pitchFamily="2" charset="-78"/>
            </a:endParaRPr>
          </a:p>
          <a:p>
            <a:pPr algn="justLow" rtl="1"/>
            <a:r>
              <a:rPr lang="en-US" sz="2400" dirty="0" smtClean="0">
                <a:cs typeface="B Traffic" panose="00000400000000000000" pitchFamily="2" charset="-78"/>
              </a:rPr>
              <a:t>	</a:t>
            </a:r>
            <a:r>
              <a:rPr lang="ar-SA" sz="2400" dirty="0" smtClean="0">
                <a:cs typeface="B Traffic" panose="00000400000000000000" pitchFamily="2" charset="-78"/>
              </a:rPr>
              <a:t>هایپروایزر </a:t>
            </a:r>
            <a:r>
              <a:rPr lang="ar-SA" sz="2400" dirty="0">
                <a:cs typeface="B Traffic" panose="00000400000000000000" pitchFamily="2" charset="-78"/>
              </a:rPr>
              <a:t>مستقیما روی سخت افزار اجرا می‌شود که از آن به صورت</a:t>
            </a:r>
            <a:r>
              <a:rPr lang="en-US" sz="2400" dirty="0">
                <a:cs typeface="B Traffic" panose="00000400000000000000" pitchFamily="2" charset="-78"/>
              </a:rPr>
              <a:t> ‌Bare Metal hypervisor </a:t>
            </a:r>
            <a:r>
              <a:rPr lang="ar-SA" sz="2400" dirty="0">
                <a:cs typeface="B Traffic" panose="00000400000000000000" pitchFamily="2" charset="-78"/>
              </a:rPr>
              <a:t>هم یاد می‌شود. </a:t>
            </a:r>
            <a:endParaRPr lang="en-US" sz="2400" dirty="0" smtClean="0">
              <a:cs typeface="B Traffic" panose="00000400000000000000" pitchFamily="2" charset="-78"/>
            </a:endParaRPr>
          </a:p>
          <a:p>
            <a:pPr algn="justLow" rtl="1"/>
            <a:r>
              <a:rPr lang="ar-SA" sz="2400" dirty="0" smtClean="0">
                <a:cs typeface="B Traffic" panose="00000400000000000000" pitchFamily="2" charset="-78"/>
              </a:rPr>
              <a:t>هایپروایزر </a:t>
            </a:r>
            <a:r>
              <a:rPr lang="ar-SA" sz="2400" dirty="0">
                <a:cs typeface="B Traffic" panose="00000400000000000000" pitchFamily="2" charset="-78"/>
              </a:rPr>
              <a:t>نوع یک در واقع هایپروایزر مستقل و</a:t>
            </a:r>
            <a:r>
              <a:rPr lang="en-US" sz="2400" dirty="0">
                <a:cs typeface="B Traffic" panose="00000400000000000000" pitchFamily="2" charset="-78"/>
              </a:rPr>
              <a:t> Native </a:t>
            </a:r>
            <a:r>
              <a:rPr lang="en-US" sz="2400" dirty="0" smtClean="0">
                <a:cs typeface="B Traffic" panose="00000400000000000000" pitchFamily="2" charset="-78"/>
              </a:rPr>
              <a:t> </a:t>
            </a:r>
            <a:r>
              <a:rPr lang="fa-IR" sz="2400" dirty="0" smtClean="0">
                <a:cs typeface="B Traffic" panose="00000400000000000000" pitchFamily="2" charset="-78"/>
              </a:rPr>
              <a:t>می باشد</a:t>
            </a:r>
            <a:r>
              <a:rPr lang="en-US" sz="2400" dirty="0" smtClean="0">
                <a:cs typeface="B Traffic" panose="00000400000000000000" pitchFamily="2" charset="-78"/>
              </a:rPr>
              <a:t>.</a:t>
            </a:r>
          </a:p>
          <a:p>
            <a:pPr rtl="1"/>
            <a:endParaRPr lang="en-US" sz="2400" dirty="0">
              <a:cs typeface="B Traffic" panose="00000400000000000000" pitchFamily="2" charset="-78"/>
            </a:endParaRPr>
          </a:p>
          <a:p>
            <a:pPr rtl="1"/>
            <a:endParaRPr lang="en-US" sz="2400" b="1" dirty="0" smtClean="0">
              <a:cs typeface="B Traffic" panose="00000400000000000000" pitchFamily="2" charset="-78"/>
            </a:endParaRPr>
          </a:p>
          <a:p>
            <a:pPr algn="r" rtl="1"/>
            <a:r>
              <a:rPr lang="ar-SA" sz="2400" b="1" dirty="0" smtClean="0">
                <a:cs typeface="B Traffic" panose="00000400000000000000" pitchFamily="2" charset="-78"/>
              </a:rPr>
              <a:t>هایپروایزر </a:t>
            </a:r>
            <a:r>
              <a:rPr lang="ar-SA" sz="2400" b="1" dirty="0">
                <a:cs typeface="B Traffic" panose="00000400000000000000" pitchFamily="2" charset="-78"/>
              </a:rPr>
              <a:t>نوع دو</a:t>
            </a:r>
            <a:r>
              <a:rPr lang="en-US" sz="2400" b="1" dirty="0">
                <a:cs typeface="B Traffic" panose="00000400000000000000" pitchFamily="2" charset="-78"/>
              </a:rPr>
              <a:t> </a:t>
            </a:r>
            <a:r>
              <a:rPr lang="en-US" sz="2400" b="1" dirty="0" smtClean="0">
                <a:cs typeface="B Traffic" panose="00000400000000000000" pitchFamily="2" charset="-78"/>
              </a:rPr>
              <a:t>Type </a:t>
            </a:r>
            <a:r>
              <a:rPr lang="en-US" sz="2400" b="1" dirty="0">
                <a:cs typeface="B Traffic" panose="00000400000000000000" pitchFamily="2" charset="-78"/>
              </a:rPr>
              <a:t>2 hypervisor</a:t>
            </a:r>
            <a:r>
              <a:rPr lang="en-US" sz="2400" b="1" dirty="0" smtClean="0">
                <a:cs typeface="B Traffic" panose="00000400000000000000" pitchFamily="2" charset="-78"/>
              </a:rPr>
              <a:t>:</a:t>
            </a:r>
            <a:br>
              <a:rPr lang="en-US" sz="2400" b="1" dirty="0" smtClean="0">
                <a:cs typeface="B Traffic" panose="00000400000000000000" pitchFamily="2" charset="-78"/>
              </a:rPr>
            </a:br>
            <a:endParaRPr lang="en-US" sz="2400" b="1" dirty="0">
              <a:cs typeface="B Traffic" panose="00000400000000000000" pitchFamily="2" charset="-78"/>
            </a:endParaRPr>
          </a:p>
          <a:p>
            <a:pPr algn="justLow" rtl="1"/>
            <a:r>
              <a:rPr lang="en-US" sz="2400" dirty="0" smtClean="0">
                <a:cs typeface="B Traffic" panose="00000400000000000000" pitchFamily="2" charset="-78"/>
              </a:rPr>
              <a:t>	</a:t>
            </a:r>
            <a:r>
              <a:rPr lang="ar-SA" sz="2400" dirty="0" smtClean="0">
                <a:cs typeface="B Traffic" panose="00000400000000000000" pitchFamily="2" charset="-78"/>
              </a:rPr>
              <a:t>هایپروایزر </a:t>
            </a:r>
            <a:r>
              <a:rPr lang="ar-SA" sz="2400" dirty="0">
                <a:cs typeface="B Traffic" panose="00000400000000000000" pitchFamily="2" charset="-78"/>
              </a:rPr>
              <a:t>برنامه‌اي است كه روی سیستم عامل هاست اجرا می‌شود و سرویس های مجازی سازی را ارایه می‌دهد. اين سيستم عامل مي‌تواند ويندوز يا لينوكس </a:t>
            </a:r>
            <a:r>
              <a:rPr lang="ar-SA" sz="2400" dirty="0" smtClean="0">
                <a:cs typeface="B Traffic" panose="00000400000000000000" pitchFamily="2" charset="-78"/>
              </a:rPr>
              <a:t>ياشد</a:t>
            </a:r>
            <a:r>
              <a:rPr lang="ar-SA" sz="2400" dirty="0">
                <a:cs typeface="B Traffic" panose="00000400000000000000" pitchFamily="2" charset="-78"/>
              </a:rPr>
              <a:t>. حالا روي اين لايه مي‌توانيد لايه مجازي سازي را ايجاد كنيد. از هایپروایزر نوع دو به صورت</a:t>
            </a:r>
            <a:r>
              <a:rPr lang="en-US" sz="2400" dirty="0">
                <a:cs typeface="B Traffic" panose="00000400000000000000" pitchFamily="2" charset="-78"/>
              </a:rPr>
              <a:t>Hosted hypervisor  </a:t>
            </a:r>
            <a:r>
              <a:rPr lang="ar-SA" sz="2400" dirty="0">
                <a:cs typeface="B Traffic" panose="00000400000000000000" pitchFamily="2" charset="-78"/>
              </a:rPr>
              <a:t>و هایپروایزر وابسته هم یاد می‌شود</a:t>
            </a:r>
            <a:r>
              <a:rPr lang="en-US" sz="2400" dirty="0">
                <a:cs typeface="B Traffic" panose="00000400000000000000" pitchFamily="2" charset="-78"/>
              </a:rPr>
              <a:t>.</a:t>
            </a:r>
          </a:p>
        </p:txBody>
      </p:sp>
    </p:spTree>
    <p:extLst>
      <p:ext uri="{BB962C8B-B14F-4D97-AF65-F5344CB8AC3E}">
        <p14:creationId xmlns:p14="http://schemas.microsoft.com/office/powerpoint/2010/main" val="42939021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3287" y="0"/>
            <a:ext cx="10018713" cy="875714"/>
          </a:xfrm>
        </p:spPr>
        <p:txBody>
          <a:bodyPr>
            <a:normAutofit/>
          </a:bodyPr>
          <a:lstStyle/>
          <a:p>
            <a:pPr algn="justLow" rtl="1">
              <a:lnSpc>
                <a:spcPct val="120000"/>
              </a:lnSpc>
            </a:pPr>
            <a:r>
              <a:rPr lang="en-US" sz="3200" b="1" dirty="0" smtClean="0">
                <a:cs typeface="B Titr" panose="00000700000000000000" pitchFamily="2" charset="-78"/>
              </a:rPr>
              <a:t> </a:t>
            </a:r>
            <a:r>
              <a:rPr lang="fa-IR" sz="3200" b="1" dirty="0">
                <a:cs typeface="B Titr" panose="00000700000000000000" pitchFamily="2" charset="-78"/>
              </a:rPr>
              <a:t>انواع هایپروایزر</a:t>
            </a:r>
          </a:p>
        </p:txBody>
      </p:sp>
      <p:pic>
        <p:nvPicPr>
          <p:cNvPr id="6" name="Picture 5"/>
          <p:cNvPicPr>
            <a:picLocks noChangeAspect="1"/>
          </p:cNvPicPr>
          <p:nvPr/>
        </p:nvPicPr>
        <p:blipFill rotWithShape="1">
          <a:blip r:embed="rId2"/>
          <a:srcRect l="25549" t="32031" r="24963" b="27604"/>
          <a:stretch/>
        </p:blipFill>
        <p:spPr>
          <a:xfrm>
            <a:off x="1504950" y="1237664"/>
            <a:ext cx="10428142" cy="4782136"/>
          </a:xfrm>
          <a:prstGeom prst="rect">
            <a:avLst/>
          </a:prstGeom>
        </p:spPr>
      </p:pic>
    </p:spTree>
    <p:extLst>
      <p:ext uri="{BB962C8B-B14F-4D97-AF65-F5344CB8AC3E}">
        <p14:creationId xmlns:p14="http://schemas.microsoft.com/office/powerpoint/2010/main" val="39061523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3287" y="0"/>
            <a:ext cx="10018713" cy="875714"/>
          </a:xfrm>
        </p:spPr>
        <p:txBody>
          <a:bodyPr>
            <a:normAutofit/>
          </a:bodyPr>
          <a:lstStyle/>
          <a:p>
            <a:pPr algn="justLow" rtl="1">
              <a:lnSpc>
                <a:spcPct val="120000"/>
              </a:lnSpc>
            </a:pPr>
            <a:r>
              <a:rPr lang="fa-IR" sz="3200" b="1" dirty="0">
                <a:cs typeface="B Titr" panose="00000700000000000000" pitchFamily="2" charset="-78"/>
              </a:rPr>
              <a:t>انواع روش های مجازی سازی</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8515" t="3638" r="12123" b="1"/>
          <a:stretch/>
        </p:blipFill>
        <p:spPr>
          <a:xfrm>
            <a:off x="1657350" y="1676400"/>
            <a:ext cx="10191750" cy="4038600"/>
          </a:xfrm>
          <a:prstGeom prst="rect">
            <a:avLst/>
          </a:prstGeom>
        </p:spPr>
      </p:pic>
      <p:sp>
        <p:nvSpPr>
          <p:cNvPr id="6" name="Title 1"/>
          <p:cNvSpPr txBox="1">
            <a:spLocks/>
          </p:cNvSpPr>
          <p:nvPr/>
        </p:nvSpPr>
        <p:spPr>
          <a:xfrm>
            <a:off x="1657350" y="5277143"/>
            <a:ext cx="10018713" cy="875714"/>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Low" rtl="1">
              <a:lnSpc>
                <a:spcPct val="120000"/>
              </a:lnSpc>
            </a:pPr>
            <a:r>
              <a:rPr lang="fa-IR" sz="3200" b="1" dirty="0" smtClean="0">
                <a:cs typeface="B Titr" panose="00000700000000000000" pitchFamily="2" charset="-78"/>
              </a:rPr>
              <a:t>و...</a:t>
            </a:r>
            <a:endParaRPr lang="fa-IR" sz="3200" b="1" dirty="0">
              <a:cs typeface="B Titr" panose="00000700000000000000" pitchFamily="2" charset="-78"/>
            </a:endParaRPr>
          </a:p>
        </p:txBody>
      </p:sp>
    </p:spTree>
    <p:extLst>
      <p:ext uri="{BB962C8B-B14F-4D97-AF65-F5344CB8AC3E}">
        <p14:creationId xmlns:p14="http://schemas.microsoft.com/office/powerpoint/2010/main" val="381796171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8BB434"/>
      </a:accent1>
      <a:accent2>
        <a:srgbClr val="33A583"/>
      </a:accent2>
      <a:accent3>
        <a:srgbClr val="3594B4"/>
      </a:accent3>
      <a:accent4>
        <a:srgbClr val="6063B4"/>
      </a:accent4>
      <a:accent5>
        <a:srgbClr val="D35731"/>
      </a:accent5>
      <a:accent6>
        <a:srgbClr val="EBAC4B"/>
      </a:accent6>
      <a:hlink>
        <a:srgbClr val="65AD30"/>
      </a:hlink>
      <a:folHlink>
        <a:srgbClr val="8ED25B"/>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xmlns="" name="Parallax" id="{3388167B-A2EB-4685-9635-1831D9AEF8C4}" vid="{1A9F9826-882C-40B9-8F38-5A3B8CFD196D}"/>
    </a:ext>
  </a:extLst>
</a:theme>
</file>

<file path=docProps/app.xml><?xml version="1.0" encoding="utf-8"?>
<Properties xmlns="http://schemas.openxmlformats.org/officeDocument/2006/extended-properties" xmlns:vt="http://schemas.openxmlformats.org/officeDocument/2006/docPropsVTypes">
  <Template>TM03457496[[fn=Parallax]]</Template>
  <TotalTime>87</TotalTime>
  <Words>314</Words>
  <Application>Microsoft Office PowerPoint</Application>
  <PresentationFormat>Custom</PresentationFormat>
  <Paragraphs>56</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Parallax</vt:lpstr>
      <vt:lpstr>PowerPoint Presentation</vt:lpstr>
      <vt:lpstr>روش هاي مجازی سازی و  مديريت منابع سخت افزاري</vt:lpstr>
      <vt:lpstr>مجازی سازی یا Virtualization چیست؟</vt:lpstr>
      <vt:lpstr>مجازی سازی یا Virtualization چیست؟</vt:lpstr>
      <vt:lpstr> اگر سروری را مجازی سازی می‌کنیم در واقع از سرور اصلی چند نمونه کوچک سرور ساخته‌ایم که همان قابلیت‌های سرور اولیه را دارد اما محدودتر است چون منابع محدودتری دارد. اما باید حواسمان باشد که سروری که می‌خریم از مجازی سازی پشتیبانی کند.</vt:lpstr>
      <vt:lpstr>هایپروایزر چیست؟</vt:lpstr>
      <vt:lpstr> انواع هایپروایزر</vt:lpstr>
      <vt:lpstr> انواع هایپروایزر</vt:lpstr>
      <vt:lpstr>انواع روش های مجازی سازی</vt:lpstr>
      <vt:lpstr>مجازی سازی دسکتاپ </vt:lpstr>
      <vt:lpstr>VDI</vt:lpstr>
      <vt:lpstr>مجازی سازی دسکتاپ</vt:lpstr>
      <vt:lpstr>مزایای مجازی سازی</vt:lpstr>
      <vt:lpstr>مزایای مجازی سازی</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Sahdis2021</cp:lastModifiedBy>
  <cp:revision>29</cp:revision>
  <dcterms:created xsi:type="dcterms:W3CDTF">2023-10-21T06:39:48Z</dcterms:created>
  <dcterms:modified xsi:type="dcterms:W3CDTF">2023-10-23T10:26:56Z</dcterms:modified>
</cp:coreProperties>
</file>