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72" r:id="rId1"/>
  </p:sldMasterIdLst>
  <p:notesMasterIdLst>
    <p:notesMasterId r:id="rId39"/>
  </p:notesMasterIdLst>
  <p:sldIdLst>
    <p:sldId id="312" r:id="rId2"/>
    <p:sldId id="256" r:id="rId3"/>
    <p:sldId id="313" r:id="rId4"/>
    <p:sldId id="314" r:id="rId5"/>
    <p:sldId id="262" r:id="rId6"/>
    <p:sldId id="263" r:id="rId7"/>
    <p:sldId id="264" r:id="rId8"/>
    <p:sldId id="265" r:id="rId9"/>
    <p:sldId id="266" r:id="rId10"/>
    <p:sldId id="267" r:id="rId11"/>
    <p:sldId id="268" r:id="rId12"/>
    <p:sldId id="269" r:id="rId13"/>
    <p:sldId id="271" r:id="rId14"/>
    <p:sldId id="273" r:id="rId15"/>
    <p:sldId id="274" r:id="rId16"/>
    <p:sldId id="276" r:id="rId17"/>
    <p:sldId id="279" r:id="rId18"/>
    <p:sldId id="315" r:id="rId19"/>
    <p:sldId id="284" r:id="rId20"/>
    <p:sldId id="287" r:id="rId21"/>
    <p:sldId id="289" r:id="rId22"/>
    <p:sldId id="291" r:id="rId23"/>
    <p:sldId id="292" r:id="rId24"/>
    <p:sldId id="294" r:id="rId25"/>
    <p:sldId id="295" r:id="rId26"/>
    <p:sldId id="297" r:id="rId27"/>
    <p:sldId id="316" r:id="rId28"/>
    <p:sldId id="300" r:id="rId29"/>
    <p:sldId id="301" r:id="rId30"/>
    <p:sldId id="317" r:id="rId31"/>
    <p:sldId id="303" r:id="rId32"/>
    <p:sldId id="304" r:id="rId33"/>
    <p:sldId id="305" r:id="rId34"/>
    <p:sldId id="306" r:id="rId35"/>
    <p:sldId id="308" r:id="rId36"/>
    <p:sldId id="309" r:id="rId37"/>
    <p:sldId id="310" r:id="rId3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4" d="100"/>
          <a:sy n="94" d="100"/>
        </p:scale>
        <p:origin x="-1278" y="-6"/>
      </p:cViewPr>
      <p:guideLst>
        <p:guide orient="horz" pos="2160"/>
        <p:guide pos="2880"/>
      </p:guideLst>
    </p:cSldViewPr>
  </p:slideViewPr>
  <p:notesTextViewPr>
    <p:cViewPr>
      <p:scale>
        <a:sx n="1" d="1"/>
        <a:sy n="1" d="1"/>
      </p:scale>
      <p:origin x="0" y="0"/>
    </p:cViewPr>
  </p:notesTextViewPr>
  <p:sorterViewPr>
    <p:cViewPr>
      <p:scale>
        <a:sx n="100" d="100"/>
        <a:sy n="100" d="100"/>
      </p:scale>
      <p:origin x="0" y="42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2BFE980-D7CF-4A7F-9428-752CA53C51A5}" type="datetimeFigureOut">
              <a:rPr lang="fa-IR" smtClean="0"/>
              <a:pPr/>
              <a:t>1438/03/21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43BB800-8B61-4FA7-919D-C8A7FC575AC2}" type="slidenum">
              <a:rPr lang="fa-IR" smtClean="0"/>
              <a:pPr/>
              <a:t>‹#›</a:t>
            </a:fld>
            <a:endParaRPr lang="fa-IR"/>
          </a:p>
        </p:txBody>
      </p:sp>
    </p:spTree>
    <p:extLst>
      <p:ext uri="{BB962C8B-B14F-4D97-AF65-F5344CB8AC3E}">
        <p14:creationId xmlns:p14="http://schemas.microsoft.com/office/powerpoint/2010/main" val="150457321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643BB800-8B61-4FA7-919D-C8A7FC575AC2}" type="slidenum">
              <a:rPr lang="fa-IR" smtClean="0"/>
              <a:pPr/>
              <a:t>14</a:t>
            </a:fld>
            <a:endParaRPr lang="fa-IR"/>
          </a:p>
        </p:txBody>
      </p:sp>
    </p:spTree>
    <p:extLst>
      <p:ext uri="{BB962C8B-B14F-4D97-AF65-F5344CB8AC3E}">
        <p14:creationId xmlns:p14="http://schemas.microsoft.com/office/powerpoint/2010/main" val="2488083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51DD2E1B-C09E-4D10-87F1-E8DE0B0BCA7F}" type="datetime8">
              <a:rPr lang="fa-IR" smtClean="0"/>
              <a:pPr/>
              <a:t>16/دسامبر/20</a:t>
            </a:fld>
            <a:endParaRPr lang="fa-IR"/>
          </a:p>
        </p:txBody>
      </p:sp>
      <p:sp>
        <p:nvSpPr>
          <p:cNvPr id="2" name="Footer Placeholder 1"/>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15" name="Slide Number Placeholder 14"/>
          <p:cNvSpPr>
            <a:spLocks noGrp="1"/>
          </p:cNvSpPr>
          <p:nvPr>
            <p:ph type="sldNum" sz="quarter" idx="12"/>
          </p:nvPr>
        </p:nvSpPr>
        <p:spPr>
          <a:xfrm>
            <a:off x="8229600" y="6473952"/>
            <a:ext cx="758952" cy="246888"/>
          </a:xfrm>
        </p:spPr>
        <p:txBody>
          <a:bodyPr/>
          <a:lstStyle/>
          <a:p>
            <a:fld id="{A51AF7FA-3429-4466-9F7C-29AFDDBF044A}" type="slidenum">
              <a:rPr lang="fa-IR" smtClean="0"/>
              <a:pPr/>
              <a:t>‹#›</a:t>
            </a:fld>
            <a:endParaRPr lang="fa-IR"/>
          </a:p>
        </p:txBody>
      </p:sp>
    </p:spTree>
  </p:cSld>
  <p:clrMapOvr>
    <a:masterClrMapping/>
  </p:clrMapOvr>
  <p:transition spd="slow">
    <p:pull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D941AA-FCCF-4F68-88D3-53A90F134BB8}" type="datetime8">
              <a:rPr lang="fa-IR" smtClean="0"/>
              <a:pPr/>
              <a:t>16/دسامبر/20</a:t>
            </a:fld>
            <a:endParaRPr lang="fa-IR"/>
          </a:p>
        </p:txBody>
      </p:sp>
      <p:sp>
        <p:nvSpPr>
          <p:cNvPr id="5" name="Footer Placeholder 4"/>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6" name="Slide Number Placeholder 5"/>
          <p:cNvSpPr>
            <a:spLocks noGrp="1"/>
          </p:cNvSpPr>
          <p:nvPr>
            <p:ph type="sldNum" sz="quarter" idx="12"/>
          </p:nvPr>
        </p:nvSpPr>
        <p:spPr/>
        <p:txBody>
          <a:bodyPr/>
          <a:lstStyle/>
          <a:p>
            <a:fld id="{A51AF7FA-3429-4466-9F7C-29AFDDBF044A}" type="slidenum">
              <a:rPr lang="fa-IR" smtClean="0"/>
              <a:pPr/>
              <a:t>‹#›</a:t>
            </a:fld>
            <a:endParaRPr lang="fa-IR"/>
          </a:p>
        </p:txBody>
      </p:sp>
    </p:spTree>
  </p:cSld>
  <p:clrMapOvr>
    <a:masterClrMapping/>
  </p:clrMapOvr>
  <p:transition spd="slow">
    <p:pull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87EAED-3704-4C15-9662-8BD0A26F6B49}" type="datetime8">
              <a:rPr lang="fa-IR" smtClean="0"/>
              <a:pPr/>
              <a:t>16/دسامبر/20</a:t>
            </a:fld>
            <a:endParaRPr lang="fa-IR"/>
          </a:p>
        </p:txBody>
      </p:sp>
      <p:sp>
        <p:nvSpPr>
          <p:cNvPr id="5" name="Footer Placeholder 4"/>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6" name="Slide Number Placeholder 5"/>
          <p:cNvSpPr>
            <a:spLocks noGrp="1"/>
          </p:cNvSpPr>
          <p:nvPr>
            <p:ph type="sldNum" sz="quarter" idx="12"/>
          </p:nvPr>
        </p:nvSpPr>
        <p:spPr/>
        <p:txBody>
          <a:bodyPr/>
          <a:lstStyle/>
          <a:p>
            <a:fld id="{A51AF7FA-3429-4466-9F7C-29AFDDBF044A}" type="slidenum">
              <a:rPr lang="fa-IR" smtClean="0"/>
              <a:pPr/>
              <a:t>‹#›</a:t>
            </a:fld>
            <a:endParaRPr lang="fa-IR"/>
          </a:p>
        </p:txBody>
      </p:sp>
    </p:spTree>
  </p:cSld>
  <p:clrMapOvr>
    <a:masterClrMapping/>
  </p:clrMapOvr>
  <p:transition spd="slow">
    <p:pull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7A44DAD-D2AA-43F7-BC39-388BD804EB90}" type="datetime8">
              <a:rPr lang="fa-IR" smtClean="0"/>
              <a:pPr/>
              <a:t>16/دسامبر/20</a:t>
            </a:fld>
            <a:endParaRPr lang="fa-IR"/>
          </a:p>
        </p:txBody>
      </p:sp>
      <p:sp>
        <p:nvSpPr>
          <p:cNvPr id="19" name="Footer Placeholder 18"/>
          <p:cNvSpPr>
            <a:spLocks noGrp="1"/>
          </p:cNvSpPr>
          <p:nvPr>
            <p:ph type="ftr" sz="quarter" idx="11"/>
          </p:nvPr>
        </p:nvSpPr>
        <p:spPr>
          <a:xfrm>
            <a:off x="3581400" y="76200"/>
            <a:ext cx="2895600" cy="288925"/>
          </a:xfrm>
        </p:spPr>
        <p:txBody>
          <a:bodyPr/>
          <a:lstStyle/>
          <a:p>
            <a:r>
              <a:rPr lang="fa-IR" smtClean="0"/>
              <a:t>اهم دستورالعمل آئین نامه اداری و استخدامی </a:t>
            </a:r>
            <a:endParaRPr lang="fa-IR"/>
          </a:p>
        </p:txBody>
      </p:sp>
      <p:sp>
        <p:nvSpPr>
          <p:cNvPr id="16" name="Slide Number Placeholder 15"/>
          <p:cNvSpPr>
            <a:spLocks noGrp="1"/>
          </p:cNvSpPr>
          <p:nvPr>
            <p:ph type="sldNum" sz="quarter" idx="12"/>
          </p:nvPr>
        </p:nvSpPr>
        <p:spPr>
          <a:xfrm>
            <a:off x="8229600" y="6473952"/>
            <a:ext cx="758952" cy="246888"/>
          </a:xfrm>
        </p:spPr>
        <p:txBody>
          <a:bodyPr/>
          <a:lstStyle/>
          <a:p>
            <a:fld id="{A51AF7FA-3429-4466-9F7C-29AFDDBF044A}" type="slidenum">
              <a:rPr lang="fa-IR" smtClean="0"/>
              <a:pPr/>
              <a:t>‹#›</a:t>
            </a:fld>
            <a:endParaRPr lang="fa-IR"/>
          </a:p>
        </p:txBody>
      </p:sp>
    </p:spTree>
  </p:cSld>
  <p:clrMapOvr>
    <a:masterClrMapping/>
  </p:clrMapOvr>
  <p:transition spd="slow">
    <p:pull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05BEB12-4856-4037-9FEC-A2825B422272}" type="datetime8">
              <a:rPr lang="fa-IR" smtClean="0"/>
              <a:pPr/>
              <a:t>16/دسامبر/20</a:t>
            </a:fld>
            <a:endParaRPr lang="fa-IR"/>
          </a:p>
        </p:txBody>
      </p:sp>
      <p:sp>
        <p:nvSpPr>
          <p:cNvPr id="11" name="Footer Placeholder 10"/>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16" name="Slide Number Placeholder 15"/>
          <p:cNvSpPr>
            <a:spLocks noGrp="1"/>
          </p:cNvSpPr>
          <p:nvPr>
            <p:ph type="sldNum" sz="quarter" idx="12"/>
          </p:nvPr>
        </p:nvSpPr>
        <p:spPr/>
        <p:txBody>
          <a:bodyPr/>
          <a:lstStyle/>
          <a:p>
            <a:fld id="{A51AF7FA-3429-4466-9F7C-29AFDDBF044A}" type="slidenum">
              <a:rPr lang="fa-IR" smtClean="0"/>
              <a:pPr/>
              <a:t>‹#›</a:t>
            </a:fld>
            <a:endParaRPr lang="fa-I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pull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3B87DBD-F6B6-4833-8D56-DB46AA424EAE}" type="datetime8">
              <a:rPr lang="fa-IR" smtClean="0"/>
              <a:pPr/>
              <a:t>16/دسامبر/20</a:t>
            </a:fld>
            <a:endParaRPr lang="fa-IR"/>
          </a:p>
        </p:txBody>
      </p:sp>
      <p:sp>
        <p:nvSpPr>
          <p:cNvPr id="10" name="Footer Placeholder 9"/>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31" name="Slide Number Placeholder 30"/>
          <p:cNvSpPr>
            <a:spLocks noGrp="1"/>
          </p:cNvSpPr>
          <p:nvPr>
            <p:ph type="sldNum" sz="quarter" idx="12"/>
          </p:nvPr>
        </p:nvSpPr>
        <p:spPr/>
        <p:txBody>
          <a:bodyPr/>
          <a:lstStyle/>
          <a:p>
            <a:fld id="{A51AF7FA-3429-4466-9F7C-29AFDDBF044A}" type="slidenum">
              <a:rPr lang="fa-IR" smtClean="0"/>
              <a:pPr/>
              <a:t>‹#›</a:t>
            </a:fld>
            <a:endParaRPr lang="fa-IR"/>
          </a:p>
        </p:txBody>
      </p:sp>
    </p:spTree>
  </p:cSld>
  <p:clrMapOvr>
    <a:masterClrMapping/>
  </p:clrMapOvr>
  <p:transition spd="slow">
    <p:pull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522F1B08-D63E-41B6-8A2F-3E8C0E2825EC}" type="datetime8">
              <a:rPr lang="fa-IR" smtClean="0"/>
              <a:pPr/>
              <a:t>16/دسامبر/20</a:t>
            </a:fld>
            <a:endParaRPr lang="fa-IR"/>
          </a:p>
        </p:txBody>
      </p:sp>
      <p:sp>
        <p:nvSpPr>
          <p:cNvPr id="6" name="Footer Placeholder 5"/>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7" name="Slide Number Placeholder 6"/>
          <p:cNvSpPr>
            <a:spLocks noGrp="1"/>
          </p:cNvSpPr>
          <p:nvPr>
            <p:ph type="sldNum" sz="quarter" idx="12"/>
          </p:nvPr>
        </p:nvSpPr>
        <p:spPr>
          <a:xfrm>
            <a:off x="8229600" y="6477000"/>
            <a:ext cx="762000" cy="246888"/>
          </a:xfrm>
        </p:spPr>
        <p:txBody>
          <a:bodyPr/>
          <a:lstStyle/>
          <a:p>
            <a:fld id="{A51AF7FA-3429-4466-9F7C-29AFDDBF044A}" type="slidenum">
              <a:rPr lang="fa-IR" smtClean="0"/>
              <a:pPr/>
              <a:t>‹#›</a:t>
            </a:fld>
            <a:endParaRPr lang="fa-I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pull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571E749-7780-47DC-ADB9-224830D821D3}" type="datetime8">
              <a:rPr lang="fa-IR" smtClean="0"/>
              <a:pPr/>
              <a:t>16/دسامبر/20</a:t>
            </a:fld>
            <a:endParaRPr lang="fa-IR"/>
          </a:p>
        </p:txBody>
      </p:sp>
      <p:sp>
        <p:nvSpPr>
          <p:cNvPr id="21" name="Footer Placeholder 20"/>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6" name="Slide Number Placeholder 5"/>
          <p:cNvSpPr>
            <a:spLocks noGrp="1"/>
          </p:cNvSpPr>
          <p:nvPr>
            <p:ph type="sldNum" sz="quarter" idx="12"/>
          </p:nvPr>
        </p:nvSpPr>
        <p:spPr/>
        <p:txBody>
          <a:bodyPr/>
          <a:lstStyle/>
          <a:p>
            <a:fld id="{A51AF7FA-3429-4466-9F7C-29AFDDBF044A}" type="slidenum">
              <a:rPr lang="fa-IR" smtClean="0"/>
              <a:pPr/>
              <a:t>‹#›</a:t>
            </a:fld>
            <a:endParaRPr lang="fa-IR"/>
          </a:p>
        </p:txBody>
      </p:sp>
    </p:spTree>
  </p:cSld>
  <p:clrMapOvr>
    <a:masterClrMapping/>
  </p:clrMapOvr>
  <p:transition spd="slow">
    <p:pull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F5E7DA7-8AAA-4AEE-9028-C1BB1F6012AA}" type="datetime8">
              <a:rPr lang="fa-IR" smtClean="0"/>
              <a:pPr/>
              <a:t>16/دسامبر/20</a:t>
            </a:fld>
            <a:endParaRPr lang="fa-IR"/>
          </a:p>
        </p:txBody>
      </p:sp>
      <p:sp>
        <p:nvSpPr>
          <p:cNvPr id="24" name="Footer Placeholder 23"/>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7" name="Slide Number Placeholder 6"/>
          <p:cNvSpPr>
            <a:spLocks noGrp="1"/>
          </p:cNvSpPr>
          <p:nvPr>
            <p:ph type="sldNum" sz="quarter" idx="12"/>
          </p:nvPr>
        </p:nvSpPr>
        <p:spPr/>
        <p:txBody>
          <a:bodyPr/>
          <a:lstStyle/>
          <a:p>
            <a:fld id="{A51AF7FA-3429-4466-9F7C-29AFDDBF044A}" type="slidenum">
              <a:rPr lang="fa-IR" smtClean="0"/>
              <a:pPr/>
              <a:t>‹#›</a:t>
            </a:fld>
            <a:endParaRPr lang="fa-IR"/>
          </a:p>
        </p:txBody>
      </p:sp>
    </p:spTree>
  </p:cSld>
  <p:clrMapOvr>
    <a:masterClrMapping/>
  </p:clrMapOvr>
  <p:transition spd="slow">
    <p:pull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27EAEFB-3F17-4557-98C6-4060100091D4}" type="datetime8">
              <a:rPr lang="fa-IR" smtClean="0"/>
              <a:pPr/>
              <a:t>16/دسامبر/20</a:t>
            </a:fld>
            <a:endParaRPr lang="fa-IR"/>
          </a:p>
        </p:txBody>
      </p:sp>
      <p:sp>
        <p:nvSpPr>
          <p:cNvPr id="29" name="Footer Placeholder 28"/>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7" name="Slide Number Placeholder 6"/>
          <p:cNvSpPr>
            <a:spLocks noGrp="1"/>
          </p:cNvSpPr>
          <p:nvPr>
            <p:ph type="sldNum" sz="quarter" idx="12"/>
          </p:nvPr>
        </p:nvSpPr>
        <p:spPr/>
        <p:txBody>
          <a:bodyPr/>
          <a:lstStyle/>
          <a:p>
            <a:fld id="{A51AF7FA-3429-4466-9F7C-29AFDDBF044A}" type="slidenum">
              <a:rPr lang="fa-IR" smtClean="0"/>
              <a:pPr/>
              <a:t>‹#›</a:t>
            </a:fld>
            <a:endParaRPr lang="fa-IR"/>
          </a:p>
        </p:txBody>
      </p:sp>
    </p:spTree>
  </p:cSld>
  <p:clrMapOvr>
    <a:masterClrMapping/>
  </p:clrMapOvr>
  <p:transition spd="slow">
    <p:pull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0D30B07-3C07-4836-8556-0AA2FA64291B}" type="datetime8">
              <a:rPr lang="fa-IR" smtClean="0"/>
              <a:pPr/>
              <a:t>16/دسامبر/20</a:t>
            </a:fld>
            <a:endParaRPr lang="fa-IR"/>
          </a:p>
        </p:txBody>
      </p:sp>
      <p:sp>
        <p:nvSpPr>
          <p:cNvPr id="5" name="Footer Placeholder 4"/>
          <p:cNvSpPr>
            <a:spLocks noGrp="1"/>
          </p:cNvSpPr>
          <p:nvPr>
            <p:ph type="ftr" sz="quarter" idx="11"/>
          </p:nvPr>
        </p:nvSpPr>
        <p:spPr/>
        <p:txBody>
          <a:bodyPr/>
          <a:lstStyle/>
          <a:p>
            <a:r>
              <a:rPr lang="fa-IR" smtClean="0"/>
              <a:t>اهم دستورالعمل آئین نامه اداری و استخدامی </a:t>
            </a:r>
            <a:endParaRPr lang="fa-IR"/>
          </a:p>
        </p:txBody>
      </p:sp>
      <p:sp>
        <p:nvSpPr>
          <p:cNvPr id="31" name="Slide Number Placeholder 30"/>
          <p:cNvSpPr>
            <a:spLocks noGrp="1"/>
          </p:cNvSpPr>
          <p:nvPr>
            <p:ph type="sldNum" sz="quarter" idx="12"/>
          </p:nvPr>
        </p:nvSpPr>
        <p:spPr/>
        <p:txBody>
          <a:bodyPr/>
          <a:lstStyle/>
          <a:p>
            <a:fld id="{A51AF7FA-3429-4466-9F7C-29AFDDBF044A}" type="slidenum">
              <a:rPr lang="fa-IR" smtClean="0"/>
              <a:pPr/>
              <a:t>‹#›</a:t>
            </a:fld>
            <a:endParaRPr lang="fa-I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spd="slow">
    <p:pull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9000"/>
            <a:lum/>
          </a:blip>
          <a:srcRect/>
          <a:stretch>
            <a:fillRect/>
          </a:stretch>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6A99E18-18D5-4049-B48E-FA3BA915E9D2}" type="datetime8">
              <a:rPr lang="fa-IR" smtClean="0"/>
              <a:pPr/>
              <a:t>16/دسامبر/20</a:t>
            </a:fld>
            <a:endParaRPr lang="fa-I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fa-IR" smtClean="0"/>
              <a:t>اهم دستورالعمل آئین نامه اداری و استخدامی </a:t>
            </a:r>
            <a:endParaRPr lang="fa-I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51AF7FA-3429-4466-9F7C-29AFDDBF044A}" type="slidenum">
              <a:rPr lang="fa-IR" smtClean="0"/>
              <a:pPr/>
              <a:t>‹#›</a:t>
            </a:fld>
            <a:endParaRPr lang="fa-I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spd="slow">
    <p:pull dir="r"/>
  </p:transition>
  <p:timing>
    <p:tnLst>
      <p:par>
        <p:cTn id="1" dur="indefinite" restart="never" nodeType="tmRoot"/>
      </p:par>
    </p:tnLst>
  </p:timing>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828" y="4797152"/>
            <a:ext cx="5112568" cy="1622648"/>
          </a:xfrm>
        </p:spPr>
        <p:txBody>
          <a:bodyPr>
            <a:normAutofit/>
          </a:bodyPr>
          <a:lstStyle/>
          <a:p>
            <a:r>
              <a:rPr lang="fa-IR" sz="2400" dirty="0" smtClean="0">
                <a:solidFill>
                  <a:srgbClr val="EBDDC3"/>
                </a:solidFill>
                <a:latin typeface="IranNastaliq" pitchFamily="18" charset="0"/>
                <a:cs typeface="B Farnaz" panose="00000400000000000000" pitchFamily="2" charset="-78"/>
              </a:rPr>
              <a:t> </a:t>
            </a:r>
            <a:endParaRPr lang="en-US" sz="2400" dirty="0"/>
          </a:p>
        </p:txBody>
      </p:sp>
      <p:sp>
        <p:nvSpPr>
          <p:cNvPr id="3" name="Subtitle 2"/>
          <p:cNvSpPr>
            <a:spLocks noGrp="1"/>
          </p:cNvSpPr>
          <p:nvPr>
            <p:ph type="subTitle" idx="1"/>
          </p:nvPr>
        </p:nvSpPr>
        <p:spPr>
          <a:xfrm>
            <a:off x="251520" y="2671809"/>
            <a:ext cx="3384376" cy="685800"/>
          </a:xfrm>
        </p:spPr>
        <p:txBody>
          <a:bodyPr>
            <a:normAutofit/>
          </a:bodyPr>
          <a:lstStyle/>
          <a:p>
            <a:r>
              <a:rPr lang="fa-IR" sz="1800" b="1" dirty="0" smtClean="0">
                <a:cs typeface="B Titr" panose="00000700000000000000" pitchFamily="2" charset="-78"/>
              </a:rPr>
              <a:t>بیمارستان فاطمه الزهرا(س) مینودشت</a:t>
            </a:r>
            <a:endParaRPr lang="en-US" sz="1800" b="1" dirty="0">
              <a:cs typeface="B Titr" panose="00000700000000000000" pitchFamily="2" charset="-78"/>
            </a:endParaRPr>
          </a:p>
        </p:txBody>
      </p:sp>
      <p:pic>
        <p:nvPicPr>
          <p:cNvPr id="1031" name="Picture 7" descr="http://www.leader.ir/media/album/original/12912_28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98" y="116632"/>
            <a:ext cx="9395520" cy="73894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3" y="404664"/>
            <a:ext cx="2339714" cy="254723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51520" y="5733256"/>
            <a:ext cx="4968552" cy="584775"/>
          </a:xfrm>
          <a:prstGeom prst="rect">
            <a:avLst/>
          </a:prstGeom>
          <a:noFill/>
        </p:spPr>
        <p:txBody>
          <a:bodyPr wrap="square" rtlCol="0">
            <a:spAutoFit/>
          </a:bodyPr>
          <a:lstStyle/>
          <a:p>
            <a:r>
              <a:rPr lang="fa-IR" sz="3200" dirty="0" smtClean="0">
                <a:cs typeface="B Titr" panose="00000700000000000000" pitchFamily="2" charset="-78"/>
              </a:rPr>
              <a:t>اقتصاد مقاومتی  اقدام به عمل </a:t>
            </a:r>
            <a:endParaRPr lang="en-US" sz="3200" dirty="0">
              <a:cs typeface="B Titr" panose="00000700000000000000" pitchFamily="2" charset="-78"/>
            </a:endParaRPr>
          </a:p>
        </p:txBody>
      </p:sp>
    </p:spTree>
    <p:extLst>
      <p:ext uri="{BB962C8B-B14F-4D97-AF65-F5344CB8AC3E}">
        <p14:creationId xmlns:p14="http://schemas.microsoft.com/office/powerpoint/2010/main" val="2796495431"/>
      </p:ext>
    </p:extLst>
  </p:cSld>
  <p:clrMapOvr>
    <a:masterClrMapping/>
  </p:clrMapOvr>
  <p:transition spd="slow">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dirty="0">
                <a:cs typeface="B Homa" pitchFamily="2" charset="-78"/>
              </a:rPr>
              <a:t>فوق العاده کارایی و عملکرد </a:t>
            </a:r>
            <a:r>
              <a:rPr lang="fa-IR" dirty="0" smtClean="0">
                <a:cs typeface="B Homa" pitchFamily="2" charset="-78"/>
              </a:rPr>
              <a:t>:</a:t>
            </a:r>
            <a:endParaRPr lang="fa-IR" dirty="0">
              <a:cs typeface="B Homa" pitchFamily="2" charset="-78"/>
            </a:endParaRPr>
          </a:p>
        </p:txBody>
      </p:sp>
      <p:sp>
        <p:nvSpPr>
          <p:cNvPr id="3" name="Content Placeholder 2"/>
          <p:cNvSpPr>
            <a:spLocks noGrp="1"/>
          </p:cNvSpPr>
          <p:nvPr>
            <p:ph idx="1"/>
          </p:nvPr>
        </p:nvSpPr>
        <p:spPr/>
        <p:txBody>
          <a:bodyPr/>
          <a:lstStyle/>
          <a:p>
            <a:pPr marL="0" lvl="0" indent="0" algn="r" rtl="1">
              <a:lnSpc>
                <a:spcPct val="200000"/>
              </a:lnSpc>
              <a:buNone/>
            </a:pPr>
            <a:r>
              <a:rPr lang="fa-IR" dirty="0" smtClean="0">
                <a:solidFill>
                  <a:schemeClr val="tx1"/>
                </a:solidFill>
                <a:cs typeface="B Homa" pitchFamily="2" charset="-78"/>
              </a:rPr>
              <a:t>دستورالعمل </a:t>
            </a:r>
            <a:r>
              <a:rPr lang="fa-IR" dirty="0">
                <a:solidFill>
                  <a:schemeClr val="tx1"/>
                </a:solidFill>
                <a:cs typeface="B Homa" pitchFamily="2" charset="-78"/>
              </a:rPr>
              <a:t>مربوط به این فوق العاده از سوی هیات رئیسه موسسه تهیه و پس از تصویب هیات امناء اجرا می </a:t>
            </a:r>
            <a:r>
              <a:rPr lang="fa-IR" dirty="0" smtClean="0">
                <a:solidFill>
                  <a:schemeClr val="tx1"/>
                </a:solidFill>
                <a:cs typeface="B Homa" pitchFamily="2" charset="-78"/>
              </a:rPr>
              <a:t>شود</a:t>
            </a:r>
            <a:r>
              <a:rPr lang="fa-IR" dirty="0" smtClean="0">
                <a:cs typeface="B Homa" pitchFamily="2" charset="-78"/>
              </a:rPr>
              <a:t>.</a:t>
            </a:r>
            <a:endParaRPr lang="fa-IR" dirty="0">
              <a:cs typeface="B Homa" pitchFamily="2" charset="-78"/>
            </a:endParaRPr>
          </a:p>
        </p:txBody>
      </p:sp>
    </p:spTree>
    <p:extLst>
      <p:ext uri="{BB962C8B-B14F-4D97-AF65-F5344CB8AC3E}">
        <p14:creationId xmlns:p14="http://schemas.microsoft.com/office/powerpoint/2010/main" val="4010528060"/>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dirty="0">
                <a:cs typeface="B Homa" pitchFamily="2" charset="-78"/>
              </a:rPr>
              <a:t>فوق العاده نوبت کاری : </a:t>
            </a:r>
          </a:p>
        </p:txBody>
      </p:sp>
      <p:sp>
        <p:nvSpPr>
          <p:cNvPr id="3" name="Content Placeholder 2"/>
          <p:cNvSpPr>
            <a:spLocks noGrp="1"/>
          </p:cNvSpPr>
          <p:nvPr>
            <p:ph idx="1"/>
          </p:nvPr>
        </p:nvSpPr>
        <p:spPr/>
        <p:txBody>
          <a:bodyPr>
            <a:normAutofit/>
          </a:bodyPr>
          <a:lstStyle/>
          <a:p>
            <a:pPr marL="0" indent="0" algn="just" rtl="1">
              <a:lnSpc>
                <a:spcPct val="200000"/>
              </a:lnSpc>
              <a:buNone/>
            </a:pPr>
            <a:r>
              <a:rPr lang="fa-IR" dirty="0" smtClean="0">
                <a:solidFill>
                  <a:schemeClr val="tx1"/>
                </a:solidFill>
                <a:cs typeface="B Homa" pitchFamily="2" charset="-78"/>
              </a:rPr>
              <a:t>به  </a:t>
            </a:r>
            <a:r>
              <a:rPr lang="fa-IR" dirty="0">
                <a:solidFill>
                  <a:schemeClr val="tx1"/>
                </a:solidFill>
                <a:cs typeface="B Homa" pitchFamily="2" charset="-78"/>
              </a:rPr>
              <a:t>متصدیان مشاغلی پرداخت می شود که در نوبت های غیر متعارف ساعت اداری به صورت تمام وقت مستمر و گردشی مستلزم به انجام وظیفه می باشند این فوق العاده در قالب جدول امتیازات به کارمندان مشمول قابل پرداخت می باشد . </a:t>
            </a:r>
            <a:endParaRPr lang="en-US" dirty="0">
              <a:solidFill>
                <a:schemeClr val="tx1"/>
              </a:solidFill>
              <a:cs typeface="B Homa" pitchFamily="2" charset="-78"/>
            </a:endParaRPr>
          </a:p>
          <a:p>
            <a:pPr marL="0" indent="0" algn="r" rtl="1">
              <a:buNone/>
            </a:pPr>
            <a:endParaRPr lang="fa-IR" dirty="0">
              <a:cs typeface="B Homa" pitchFamily="2" charset="-78"/>
            </a:endParaRPr>
          </a:p>
        </p:txBody>
      </p:sp>
    </p:spTree>
    <p:extLst>
      <p:ext uri="{BB962C8B-B14F-4D97-AF65-F5344CB8AC3E}">
        <p14:creationId xmlns:p14="http://schemas.microsoft.com/office/powerpoint/2010/main" val="479731567"/>
      </p:ext>
    </p:extLst>
  </p:cSld>
  <p:clrMapOvr>
    <a:masterClrMapping/>
  </p:clrMapOvr>
  <p:transition spd="slow">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064896" cy="4464496"/>
          </a:xfrm>
        </p:spPr>
        <p:txBody>
          <a:bodyPr>
            <a:normAutofit fontScale="62500" lnSpcReduction="20000"/>
          </a:bodyPr>
          <a:lstStyle/>
          <a:p>
            <a:pPr marL="0" lvl="0" indent="0" algn="just" rtl="1">
              <a:lnSpc>
                <a:spcPct val="170000"/>
              </a:lnSpc>
              <a:buNone/>
            </a:pPr>
            <a:r>
              <a:rPr lang="fa-IR" dirty="0">
                <a:solidFill>
                  <a:schemeClr val="tx1"/>
                </a:solidFill>
                <a:cs typeface="B Homa" pitchFamily="2" charset="-78"/>
              </a:rPr>
              <a:t>موسسه مجاز است به منظور جبران هزینه سفر و ماموریت روزانه داخل و خارج از کشور ،جابجایی محل </a:t>
            </a:r>
            <a:r>
              <a:rPr lang="fa-IR" dirty="0" smtClean="0">
                <a:solidFill>
                  <a:schemeClr val="tx1"/>
                </a:solidFill>
                <a:cs typeface="B Homa" pitchFamily="2" charset="-78"/>
              </a:rPr>
              <a:t>خدمت </a:t>
            </a:r>
            <a:r>
              <a:rPr lang="fa-IR" dirty="0">
                <a:solidFill>
                  <a:schemeClr val="tx1"/>
                </a:solidFill>
                <a:cs typeface="B Homa" pitchFamily="2" charset="-78"/>
              </a:rPr>
              <a:t>،کسر صندوق و تضمین مبالغی را برابر آئین نامه و دستورالعمل مربوط که از سوی هیئت امنا ابلاغ می شود پرداخت نماید .</a:t>
            </a:r>
            <a:endParaRPr lang="en-US" dirty="0">
              <a:solidFill>
                <a:schemeClr val="tx1"/>
              </a:solidFill>
              <a:cs typeface="B Homa" pitchFamily="2" charset="-78"/>
            </a:endParaRPr>
          </a:p>
          <a:p>
            <a:pPr marL="0" indent="0" algn="just" rtl="1">
              <a:lnSpc>
                <a:spcPct val="170000"/>
              </a:lnSpc>
              <a:buNone/>
            </a:pPr>
            <a:r>
              <a:rPr lang="fa-IR" dirty="0" smtClean="0">
                <a:solidFill>
                  <a:schemeClr val="tx1"/>
                </a:solidFill>
                <a:cs typeface="B Homa" pitchFamily="2" charset="-78"/>
              </a:rPr>
              <a:t>تبصره </a:t>
            </a:r>
            <a:r>
              <a:rPr lang="fa-IR" dirty="0">
                <a:solidFill>
                  <a:schemeClr val="tx1"/>
                </a:solidFill>
                <a:cs typeface="B Homa" pitchFamily="2" charset="-78"/>
              </a:rPr>
              <a:t>: </a:t>
            </a:r>
            <a:r>
              <a:rPr lang="fa-IR" dirty="0" smtClean="0">
                <a:solidFill>
                  <a:schemeClr val="tx1"/>
                </a:solidFill>
                <a:cs typeface="B Homa" pitchFamily="2" charset="-78"/>
              </a:rPr>
              <a:t>تا </a:t>
            </a:r>
            <a:r>
              <a:rPr lang="fa-IR" dirty="0">
                <a:solidFill>
                  <a:schemeClr val="tx1"/>
                </a:solidFill>
                <a:cs typeface="B Homa" pitchFamily="2" charset="-78"/>
              </a:rPr>
              <a:t>تصویب و ابلاغ دستورالعمل از سوی هیات امنا ضوابط مربوط در حوزه کارمندان دولت ملاک عمل خواهد بود </a:t>
            </a:r>
            <a:r>
              <a:rPr lang="fa-IR" dirty="0" smtClean="0">
                <a:solidFill>
                  <a:schemeClr val="tx1"/>
                </a:solidFill>
                <a:cs typeface="B Homa" pitchFamily="2" charset="-78"/>
              </a:rPr>
              <a:t>. در </a:t>
            </a:r>
            <a:r>
              <a:rPr lang="fa-IR" dirty="0">
                <a:solidFill>
                  <a:schemeClr val="tx1"/>
                </a:solidFill>
                <a:cs typeface="B Homa" pitchFamily="2" charset="-78"/>
              </a:rPr>
              <a:t>صورتی که بنا به درخواست موسسه کارمند موظف به انجام خدماتی خارج از وقت اداری گردد پرداخت مبالغی تحت عنوان اضافه کار (حداکثر تا </a:t>
            </a:r>
            <a:r>
              <a:rPr lang="fa-IR" dirty="0" smtClean="0">
                <a:solidFill>
                  <a:schemeClr val="tx1"/>
                </a:solidFill>
                <a:cs typeface="B Homa" pitchFamily="2" charset="-78"/>
              </a:rPr>
              <a:t>سقف175 </a:t>
            </a:r>
            <a:r>
              <a:rPr lang="fa-IR" dirty="0">
                <a:solidFill>
                  <a:schemeClr val="tx1"/>
                </a:solidFill>
                <a:cs typeface="B Homa" pitchFamily="2" charset="-78"/>
              </a:rPr>
              <a:t>ساعت </a:t>
            </a:r>
            <a:r>
              <a:rPr lang="fa-IR" dirty="0" smtClean="0">
                <a:solidFill>
                  <a:schemeClr val="tx1"/>
                </a:solidFill>
                <a:cs typeface="B Homa" pitchFamily="2" charset="-78"/>
              </a:rPr>
              <a:t>درماه) </a:t>
            </a:r>
            <a:r>
              <a:rPr lang="fa-IR" dirty="0">
                <a:solidFill>
                  <a:schemeClr val="tx1"/>
                </a:solidFill>
                <a:cs typeface="B Homa" pitchFamily="2" charset="-78"/>
              </a:rPr>
              <a:t>بلامانع است .</a:t>
            </a:r>
            <a:endParaRPr lang="en-US" dirty="0">
              <a:solidFill>
                <a:schemeClr val="tx1"/>
              </a:solidFill>
              <a:cs typeface="B Homa" pitchFamily="2" charset="-78"/>
            </a:endParaRPr>
          </a:p>
          <a:p>
            <a:pPr marL="0" indent="0" algn="just" rtl="1">
              <a:lnSpc>
                <a:spcPct val="170000"/>
              </a:lnSpc>
              <a:buNone/>
            </a:pPr>
            <a:r>
              <a:rPr lang="fa-IR" dirty="0">
                <a:solidFill>
                  <a:schemeClr val="tx1"/>
                </a:solidFill>
                <a:cs typeface="B Homa" pitchFamily="2" charset="-78"/>
              </a:rPr>
              <a:t>تبصره : نرخ یک ساعت اضافه کاری کارمند موسسه به شرح ذیل محا</a:t>
            </a:r>
            <a:r>
              <a:rPr lang="fa-IR" dirty="0">
                <a:cs typeface="B Homa" pitchFamily="2" charset="-78"/>
              </a:rPr>
              <a:t>سبه می شود </a:t>
            </a:r>
            <a:r>
              <a:rPr lang="fa-IR" dirty="0" smtClean="0">
                <a:cs typeface="B Homa" pitchFamily="2" charset="-78"/>
              </a:rPr>
              <a:t>:</a:t>
            </a:r>
            <a:endParaRPr lang="en-US" dirty="0">
              <a:cs typeface="B Homa" pitchFamily="2" charset="-78"/>
            </a:endParaRPr>
          </a:p>
          <a:p>
            <a:pPr marL="0" indent="0" algn="just" rtl="1">
              <a:lnSpc>
                <a:spcPct val="170000"/>
              </a:lnSpc>
              <a:buNone/>
            </a:pPr>
            <a:r>
              <a:rPr lang="fa-IR" dirty="0">
                <a:cs typeface="B Homa" pitchFamily="2" charset="-78"/>
              </a:rPr>
              <a:t>یا </a:t>
            </a:r>
            <a:r>
              <a:rPr lang="fa-IR" dirty="0" smtClean="0">
                <a:cs typeface="B Homa" pitchFamily="2" charset="-78"/>
              </a:rPr>
              <a:t>بعبارتی</a:t>
            </a:r>
          </a:p>
          <a:p>
            <a:pPr marL="0" indent="0" algn="just" rtl="1">
              <a:lnSpc>
                <a:spcPct val="170000"/>
              </a:lnSpc>
              <a:buNone/>
            </a:pPr>
            <a:endParaRPr lang="en-US" dirty="0">
              <a:cs typeface="B Homa" pitchFamily="2" charset="-78"/>
            </a:endParaRPr>
          </a:p>
          <a:p>
            <a:pPr marL="0" indent="0" algn="just" rtl="1">
              <a:lnSpc>
                <a:spcPct val="170000"/>
              </a:lnSpc>
              <a:buNone/>
            </a:pPr>
            <a:endParaRPr lang="en-US" dirty="0">
              <a:cs typeface="B Homa" pitchFamily="2" charset="-78"/>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195736" y="5733256"/>
            <a:ext cx="913994" cy="527174"/>
          </a:xfrm>
          <a:prstGeom prst="rect">
            <a:avLst/>
          </a:prstGeom>
          <a:noFill/>
          <a:ln>
            <a:noFill/>
          </a:ln>
        </p:spPr>
      </p:pic>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467544" y="5013176"/>
            <a:ext cx="5040559" cy="576064"/>
          </a:xfrm>
          <a:prstGeom prst="rect">
            <a:avLst/>
          </a:prstGeom>
          <a:noFill/>
          <a:ln>
            <a:noFill/>
          </a:ln>
        </p:spPr>
      </p:pic>
    </p:spTree>
    <p:extLst>
      <p:ext uri="{BB962C8B-B14F-4D97-AF65-F5344CB8AC3E}">
        <p14:creationId xmlns:p14="http://schemas.microsoft.com/office/powerpoint/2010/main" val="3703660055"/>
      </p:ext>
    </p:extLst>
  </p:cSld>
  <p:clrMapOvr>
    <a:masterClrMapping/>
  </p:clrMapOvr>
  <p:transition spd="slow">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dirty="0">
                <a:cs typeface="B Homa" pitchFamily="2" charset="-78"/>
              </a:rPr>
              <a:t>فوق العاده ویژه : </a:t>
            </a:r>
          </a:p>
        </p:txBody>
      </p:sp>
      <p:sp>
        <p:nvSpPr>
          <p:cNvPr id="3" name="Content Placeholder 2"/>
          <p:cNvSpPr>
            <a:spLocks noGrp="1"/>
          </p:cNvSpPr>
          <p:nvPr>
            <p:ph idx="1"/>
          </p:nvPr>
        </p:nvSpPr>
        <p:spPr>
          <a:xfrm>
            <a:off x="683568" y="1412776"/>
            <a:ext cx="8136903" cy="4713387"/>
          </a:xfrm>
        </p:spPr>
        <p:txBody>
          <a:bodyPr>
            <a:noAutofit/>
          </a:bodyPr>
          <a:lstStyle/>
          <a:p>
            <a:pPr marL="0" indent="0" algn="just" rtl="1">
              <a:lnSpc>
                <a:spcPct val="150000"/>
              </a:lnSpc>
              <a:buNone/>
            </a:pPr>
            <a:r>
              <a:rPr lang="fa-IR" sz="2000" dirty="0" smtClean="0">
                <a:solidFill>
                  <a:schemeClr val="tx1"/>
                </a:solidFill>
                <a:cs typeface="B Homa" pitchFamily="2" charset="-78"/>
              </a:rPr>
              <a:t>در </a:t>
            </a:r>
            <a:r>
              <a:rPr lang="fa-IR" sz="2000" dirty="0">
                <a:solidFill>
                  <a:schemeClr val="tx1"/>
                </a:solidFill>
                <a:cs typeface="B Homa" pitchFamily="2" charset="-78"/>
              </a:rPr>
              <a:t>موارد خاص موسسه مجاز است با توجه به عوالی از قبیل مهارت ، </a:t>
            </a:r>
            <a:r>
              <a:rPr lang="fa-IR" sz="2000" dirty="0" smtClean="0">
                <a:solidFill>
                  <a:schemeClr val="tx1"/>
                </a:solidFill>
                <a:cs typeface="B Homa" pitchFamily="2" charset="-78"/>
              </a:rPr>
              <a:t>مسئولیت، </a:t>
            </a:r>
            <a:r>
              <a:rPr lang="fa-IR" sz="2000" dirty="0">
                <a:solidFill>
                  <a:schemeClr val="tx1"/>
                </a:solidFill>
                <a:cs typeface="B Homa" pitchFamily="2" charset="-78"/>
              </a:rPr>
              <a:t>ریسک </a:t>
            </a:r>
            <a:r>
              <a:rPr lang="fa-IR" sz="2000" dirty="0" smtClean="0">
                <a:solidFill>
                  <a:schemeClr val="tx1"/>
                </a:solidFill>
                <a:cs typeface="B Homa" pitchFamily="2" charset="-78"/>
              </a:rPr>
              <a:t>پذیری، </a:t>
            </a:r>
            <a:r>
              <a:rPr lang="fa-IR" sz="2000" dirty="0">
                <a:solidFill>
                  <a:schemeClr val="tx1"/>
                </a:solidFill>
                <a:cs typeface="B Homa" pitchFamily="2" charset="-78"/>
              </a:rPr>
              <a:t>تاثیر اقتصادی </a:t>
            </a:r>
            <a:r>
              <a:rPr lang="fa-IR" sz="2000" dirty="0" smtClean="0">
                <a:solidFill>
                  <a:schemeClr val="tx1"/>
                </a:solidFill>
                <a:cs typeface="B Homa" pitchFamily="2" charset="-78"/>
              </a:rPr>
              <a:t>فعالیتها </a:t>
            </a:r>
            <a:r>
              <a:rPr lang="fa-IR" sz="2000" dirty="0">
                <a:solidFill>
                  <a:schemeClr val="tx1"/>
                </a:solidFill>
                <a:cs typeface="B Homa" pitchFamily="2" charset="-78"/>
              </a:rPr>
              <a:t>در درآمد </a:t>
            </a:r>
            <a:r>
              <a:rPr lang="fa-IR" sz="2000" dirty="0" smtClean="0">
                <a:solidFill>
                  <a:schemeClr val="tx1"/>
                </a:solidFill>
                <a:cs typeface="B Homa" pitchFamily="2" charset="-78"/>
              </a:rPr>
              <a:t>موسسه، </a:t>
            </a:r>
            <a:r>
              <a:rPr lang="fa-IR" sz="2000" dirty="0">
                <a:solidFill>
                  <a:schemeClr val="tx1"/>
                </a:solidFill>
                <a:cs typeface="B Homa" pitchFamily="2" charset="-78"/>
              </a:rPr>
              <a:t>مخاطرات </a:t>
            </a:r>
            <a:r>
              <a:rPr lang="fa-IR" sz="2000" dirty="0" smtClean="0">
                <a:solidFill>
                  <a:schemeClr val="tx1"/>
                </a:solidFill>
                <a:cs typeface="B Homa" pitchFamily="2" charset="-78"/>
              </a:rPr>
              <a:t>شغل، موقعیت </a:t>
            </a:r>
            <a:r>
              <a:rPr lang="fa-IR" sz="2000" dirty="0">
                <a:solidFill>
                  <a:schemeClr val="tx1"/>
                </a:solidFill>
                <a:cs typeface="B Homa" pitchFamily="2" charset="-78"/>
              </a:rPr>
              <a:t>شغل در بازار کار داخلی و بین </a:t>
            </a:r>
            <a:r>
              <a:rPr lang="fa-IR" sz="2000" dirty="0" smtClean="0">
                <a:solidFill>
                  <a:schemeClr val="tx1"/>
                </a:solidFill>
                <a:cs typeface="B Homa" pitchFamily="2" charset="-78"/>
              </a:rPr>
              <a:t>المللی، </a:t>
            </a:r>
            <a:r>
              <a:rPr lang="fa-IR" sz="2000" dirty="0">
                <a:solidFill>
                  <a:schemeClr val="tx1"/>
                </a:solidFill>
                <a:cs typeface="B Homa" pitchFamily="2" charset="-78"/>
              </a:rPr>
              <a:t>میزان ارباب رجوع و حساسیت کار برای حداکثر 25% از مشاغل موسسه حداکثر تا سقف 50% سقف امتیاز حقوق ثابت و فوق العاده های مستمر مندرج در این آئین نامه فوق العاده ویژه برقرار نماید </a:t>
            </a:r>
            <a:r>
              <a:rPr lang="fa-IR" sz="2000" dirty="0" smtClean="0">
                <a:solidFill>
                  <a:schemeClr val="tx1"/>
                </a:solidFill>
                <a:cs typeface="B Homa" pitchFamily="2" charset="-78"/>
              </a:rPr>
              <a:t>.</a:t>
            </a:r>
          </a:p>
          <a:p>
            <a:pPr marL="0" indent="0" algn="just" rtl="1">
              <a:lnSpc>
                <a:spcPct val="150000"/>
              </a:lnSpc>
              <a:buNone/>
            </a:pPr>
            <a:r>
              <a:rPr lang="fa-IR" sz="2000" dirty="0" smtClean="0">
                <a:solidFill>
                  <a:schemeClr val="tx1"/>
                </a:solidFill>
                <a:cs typeface="B Homa" pitchFamily="2" charset="-78"/>
              </a:rPr>
              <a:t> مشاغل </a:t>
            </a:r>
            <a:r>
              <a:rPr lang="fa-IR" sz="2000" dirty="0">
                <a:solidFill>
                  <a:schemeClr val="tx1"/>
                </a:solidFill>
                <a:cs typeface="B Homa" pitchFamily="2" charset="-78"/>
              </a:rPr>
              <a:t>مورد نظر و میزان فوق العاده مذکور حسب دستورالعمل مصوب هیئت امنا تعیین می گردد </a:t>
            </a:r>
            <a:r>
              <a:rPr lang="fa-IR" sz="2000" dirty="0" smtClean="0">
                <a:solidFill>
                  <a:schemeClr val="tx1"/>
                </a:solidFill>
                <a:cs typeface="B Homa" pitchFamily="2" charset="-78"/>
              </a:rPr>
              <a:t>.</a:t>
            </a:r>
          </a:p>
          <a:p>
            <a:pPr marL="0" lvl="0" indent="0" algn="just" rtl="1">
              <a:lnSpc>
                <a:spcPct val="150000"/>
              </a:lnSpc>
              <a:buNone/>
            </a:pPr>
            <a:r>
              <a:rPr lang="fa-IR" sz="2000" dirty="0" smtClean="0">
                <a:solidFill>
                  <a:schemeClr val="tx1"/>
                </a:solidFill>
                <a:cs typeface="B Homa" pitchFamily="2" charset="-78"/>
              </a:rPr>
              <a:t>موسسه </a:t>
            </a:r>
            <a:r>
              <a:rPr lang="fa-IR" sz="2000" dirty="0">
                <a:solidFill>
                  <a:schemeClr val="tx1"/>
                </a:solidFill>
                <a:cs typeface="B Homa" pitchFamily="2" charset="-78"/>
              </a:rPr>
              <a:t>اجازه دارد تا تصویب دستورالعمل جدید اداره نظام نوین بیمارستانها در هیات امنا همچنان بر اساس دستورالعمل قبلب نسبت به پرداخت کارانه افراد مشمول اقدام نماید </a:t>
            </a:r>
            <a:r>
              <a:rPr lang="fa-IR" sz="2000" dirty="0" smtClean="0">
                <a:cs typeface="B Homa" pitchFamily="2" charset="-78"/>
              </a:rPr>
              <a:t>.</a:t>
            </a:r>
            <a:endParaRPr lang="en-US" sz="2000" dirty="0">
              <a:cs typeface="B Homa" pitchFamily="2" charset="-78"/>
            </a:endParaRPr>
          </a:p>
        </p:txBody>
      </p:sp>
    </p:spTree>
    <p:extLst>
      <p:ext uri="{BB962C8B-B14F-4D97-AF65-F5344CB8AC3E}">
        <p14:creationId xmlns:p14="http://schemas.microsoft.com/office/powerpoint/2010/main" val="1700144239"/>
      </p:ext>
    </p:extLst>
  </p:cSld>
  <p:clrMapOvr>
    <a:masterClrMapping/>
  </p:clrMapOvr>
  <p:transition spd="slow">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dirty="0">
                <a:cs typeface="B Homa" pitchFamily="2" charset="-78"/>
              </a:rPr>
              <a:t>فوق العاده حق محرومیت از مطب </a:t>
            </a:r>
            <a:r>
              <a:rPr lang="fa-IR" dirty="0" smtClean="0">
                <a:cs typeface="B Homa" pitchFamily="2" charset="-78"/>
              </a:rPr>
              <a:t>:</a:t>
            </a:r>
            <a:endParaRPr lang="fa-IR" dirty="0">
              <a:cs typeface="B Homa" pitchFamily="2" charset="-78"/>
            </a:endParaRPr>
          </a:p>
        </p:txBody>
      </p:sp>
      <p:sp>
        <p:nvSpPr>
          <p:cNvPr id="3" name="Content Placeholder 2"/>
          <p:cNvSpPr>
            <a:spLocks noGrp="1"/>
          </p:cNvSpPr>
          <p:nvPr>
            <p:ph idx="1"/>
          </p:nvPr>
        </p:nvSpPr>
        <p:spPr>
          <a:xfrm>
            <a:off x="179512" y="1595933"/>
            <a:ext cx="8784976" cy="4641379"/>
          </a:xfrm>
        </p:spPr>
        <p:txBody>
          <a:bodyPr>
            <a:normAutofit fontScale="77500" lnSpcReduction="20000"/>
          </a:bodyPr>
          <a:lstStyle/>
          <a:p>
            <a:pPr marL="0" indent="0" algn="just" rtl="1">
              <a:lnSpc>
                <a:spcPct val="150000"/>
              </a:lnSpc>
              <a:buNone/>
            </a:pPr>
            <a:r>
              <a:rPr lang="fa-IR" dirty="0">
                <a:cs typeface="B Homa" pitchFamily="2" charset="-78"/>
              </a:rPr>
              <a:t> </a:t>
            </a:r>
            <a:r>
              <a:rPr lang="fa-IR" dirty="0" smtClean="0">
                <a:solidFill>
                  <a:schemeClr val="tx1"/>
                </a:solidFill>
                <a:cs typeface="B Homa" pitchFamily="2" charset="-78"/>
              </a:rPr>
              <a:t>موسسه </a:t>
            </a:r>
            <a:r>
              <a:rPr lang="fa-IR" dirty="0">
                <a:solidFill>
                  <a:schemeClr val="tx1"/>
                </a:solidFill>
                <a:cs typeface="B Homa" pitchFamily="2" charset="-78"/>
              </a:rPr>
              <a:t>مجاز است به دارندگان مدرک دکتری در رشته های گروه پزشکی ( </a:t>
            </a:r>
            <a:r>
              <a:rPr lang="fa-IR" dirty="0" smtClean="0">
                <a:solidFill>
                  <a:schemeClr val="tx1"/>
                </a:solidFill>
                <a:cs typeface="B Homa" pitchFamily="2" charset="-78"/>
              </a:rPr>
              <a:t>پزشکی، دندانپزشکی، دامپزشکی، داروسازی، </a:t>
            </a:r>
            <a:r>
              <a:rPr lang="fa-IR" dirty="0">
                <a:solidFill>
                  <a:schemeClr val="tx1"/>
                </a:solidFill>
                <a:cs typeface="B Homa" pitchFamily="2" charset="-78"/>
              </a:rPr>
              <a:t>علوم </a:t>
            </a:r>
            <a:r>
              <a:rPr lang="fa-IR" dirty="0" smtClean="0">
                <a:solidFill>
                  <a:schemeClr val="tx1"/>
                </a:solidFill>
                <a:cs typeface="B Homa" pitchFamily="2" charset="-78"/>
              </a:rPr>
              <a:t>آزمایشگاهی) </a:t>
            </a:r>
            <a:r>
              <a:rPr lang="fa-IR" dirty="0">
                <a:solidFill>
                  <a:schemeClr val="tx1"/>
                </a:solidFill>
                <a:cs typeface="B Homa" pitchFamily="2" charset="-78"/>
              </a:rPr>
              <a:t>که تمام وقت برابر مقررات در واحدهای مختلف موسسه شاغل می باشند مشروط به اینکه در مراکز تشخیص </a:t>
            </a:r>
            <a:r>
              <a:rPr lang="fa-IR" dirty="0" smtClean="0">
                <a:solidFill>
                  <a:schemeClr val="tx1"/>
                </a:solidFill>
                <a:cs typeface="B Homa" pitchFamily="2" charset="-78"/>
              </a:rPr>
              <a:t>آموزشی، درمانی، مطب، داروخانه، آزمایشگاه، بیمارستان، درمانگاه </a:t>
            </a:r>
            <a:r>
              <a:rPr lang="fa-IR" dirty="0">
                <a:solidFill>
                  <a:schemeClr val="tx1"/>
                </a:solidFill>
                <a:cs typeface="B Homa" pitchFamily="2" charset="-78"/>
              </a:rPr>
              <a:t>و سایر واحدهای بخش خصوصی و خیریه و ... به فعالیت انتفاعی </a:t>
            </a:r>
            <a:r>
              <a:rPr lang="fa-IR" dirty="0" smtClean="0">
                <a:solidFill>
                  <a:schemeClr val="tx1"/>
                </a:solidFill>
                <a:cs typeface="B Homa" pitchFamily="2" charset="-78"/>
              </a:rPr>
              <a:t>تخصصی </a:t>
            </a:r>
            <a:r>
              <a:rPr lang="fa-IR" dirty="0">
                <a:solidFill>
                  <a:schemeClr val="tx1"/>
                </a:solidFill>
                <a:cs typeface="B Homa" pitchFamily="2" charset="-78"/>
              </a:rPr>
              <a:t>اشتغال نداشته باشند فوق العاده حق محرومیت از مطب پرداخت نماید تا تصویب دستورالعمل مربوط توسط هیات امناء مبلغ فوق العاده محرومیت از مطب برابر ضوابط قبلی همچنان قابل پرداخت می باشد </a:t>
            </a:r>
            <a:r>
              <a:rPr lang="fa-IR" dirty="0" smtClean="0">
                <a:solidFill>
                  <a:schemeClr val="tx1"/>
                </a:solidFill>
                <a:cs typeface="B Homa" pitchFamily="2" charset="-78"/>
              </a:rPr>
              <a:t>.</a:t>
            </a:r>
            <a:endParaRPr lang="en-US" dirty="0">
              <a:solidFill>
                <a:schemeClr val="tx1"/>
              </a:solidFill>
              <a:cs typeface="B Homa" pitchFamily="2" charset="-78"/>
            </a:endParaRPr>
          </a:p>
        </p:txBody>
      </p:sp>
    </p:spTree>
    <p:extLst>
      <p:ext uri="{BB962C8B-B14F-4D97-AF65-F5344CB8AC3E}">
        <p14:creationId xmlns:p14="http://schemas.microsoft.com/office/powerpoint/2010/main" val="1081348190"/>
      </p:ext>
    </p:extLst>
  </p:cSld>
  <p:clrMapOvr>
    <a:masterClrMapping/>
  </p:clrMapOvr>
  <p:transition spd="slow">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dirty="0">
                <a:cs typeface="B Homa" pitchFamily="2" charset="-78"/>
              </a:rPr>
              <a:t>حق الزحمه طرح تمام وقتی </a:t>
            </a:r>
            <a:r>
              <a:rPr lang="fa-IR" dirty="0" smtClean="0">
                <a:cs typeface="B Homa" pitchFamily="2" charset="-78"/>
              </a:rPr>
              <a:t>:</a:t>
            </a:r>
            <a:endParaRPr lang="fa-IR" dirty="0">
              <a:cs typeface="B Homa" pitchFamily="2" charset="-78"/>
            </a:endParaRPr>
          </a:p>
        </p:txBody>
      </p:sp>
      <p:sp>
        <p:nvSpPr>
          <p:cNvPr id="3" name="Content Placeholder 2"/>
          <p:cNvSpPr>
            <a:spLocks noGrp="1"/>
          </p:cNvSpPr>
          <p:nvPr>
            <p:ph idx="1"/>
          </p:nvPr>
        </p:nvSpPr>
        <p:spPr>
          <a:xfrm>
            <a:off x="251520" y="1484784"/>
            <a:ext cx="8712968" cy="4641379"/>
          </a:xfrm>
        </p:spPr>
        <p:txBody>
          <a:bodyPr>
            <a:normAutofit fontScale="70000" lnSpcReduction="20000"/>
          </a:bodyPr>
          <a:lstStyle/>
          <a:p>
            <a:pPr marL="0" indent="0" algn="just" rtl="1">
              <a:lnSpc>
                <a:spcPct val="170000"/>
              </a:lnSpc>
              <a:buNone/>
            </a:pPr>
            <a:r>
              <a:rPr lang="fa-IR" dirty="0" smtClean="0">
                <a:solidFill>
                  <a:schemeClr val="tx1"/>
                </a:solidFill>
                <a:cs typeface="B Homa" pitchFamily="2" charset="-78"/>
              </a:rPr>
              <a:t>به </a:t>
            </a:r>
            <a:r>
              <a:rPr lang="fa-IR" dirty="0">
                <a:solidFill>
                  <a:schemeClr val="tx1"/>
                </a:solidFill>
                <a:cs typeface="B Homa" pitchFamily="2" charset="-78"/>
              </a:rPr>
              <a:t>منظور استفاده از خدمات دارندگان مدرک دکترای حرفه ای در رشته های </a:t>
            </a:r>
            <a:r>
              <a:rPr lang="fa-IR" dirty="0" smtClean="0">
                <a:solidFill>
                  <a:schemeClr val="tx1"/>
                </a:solidFill>
                <a:cs typeface="B Homa" pitchFamily="2" charset="-78"/>
              </a:rPr>
              <a:t>پزشکی، دندانپزشکی، دامپزشکی، </a:t>
            </a:r>
            <a:r>
              <a:rPr lang="fa-IR" dirty="0">
                <a:solidFill>
                  <a:schemeClr val="tx1"/>
                </a:solidFill>
                <a:cs typeface="B Homa" pitchFamily="2" charset="-78"/>
              </a:rPr>
              <a:t>و علوم آزمایشگاهی و متخصصین گروه علوم پزشکی در غیر ساعات اداری با هدف توسعه و گسترش </a:t>
            </a:r>
            <a:r>
              <a:rPr lang="fa-IR" dirty="0" smtClean="0">
                <a:solidFill>
                  <a:schemeClr val="tx1"/>
                </a:solidFill>
                <a:cs typeface="B Homa" pitchFamily="2" charset="-78"/>
              </a:rPr>
              <a:t>بهداشت، درمان </a:t>
            </a:r>
            <a:r>
              <a:rPr lang="fa-IR" dirty="0">
                <a:solidFill>
                  <a:schemeClr val="tx1"/>
                </a:solidFill>
                <a:cs typeface="B Homa" pitchFamily="2" charset="-78"/>
              </a:rPr>
              <a:t>و آموزش پزشکی در سطح ستادی و اجرایی موسسه اعم از روستاها و شهرها و تامین کادر مورد نیاز آن موسسه مجاز است تا تصویب دستورالعمل مربوط توسط هیئت امنا مبلغ حق الزحمه طرح تمام وقتی را برابر ضوابط قبلی همچنان پرداخت </a:t>
            </a:r>
            <a:r>
              <a:rPr lang="fa-IR" dirty="0" smtClean="0">
                <a:solidFill>
                  <a:schemeClr val="tx1"/>
                </a:solidFill>
                <a:cs typeface="B Homa" pitchFamily="2" charset="-78"/>
              </a:rPr>
              <a:t>کند. </a:t>
            </a:r>
          </a:p>
          <a:p>
            <a:pPr marL="0" indent="0" algn="just" rtl="1">
              <a:lnSpc>
                <a:spcPct val="150000"/>
              </a:lnSpc>
              <a:buNone/>
            </a:pPr>
            <a:endParaRPr lang="en-US" sz="1500" dirty="0">
              <a:solidFill>
                <a:schemeClr val="tx1"/>
              </a:solidFill>
              <a:cs typeface="B Homa" pitchFamily="2" charset="-78"/>
            </a:endParaRPr>
          </a:p>
          <a:p>
            <a:pPr marL="0" indent="0" algn="r" rtl="1">
              <a:lnSpc>
                <a:spcPct val="150000"/>
              </a:lnSpc>
              <a:buNone/>
            </a:pPr>
            <a:r>
              <a:rPr lang="fa-IR" dirty="0" smtClean="0">
                <a:solidFill>
                  <a:schemeClr val="tx1"/>
                </a:solidFill>
                <a:cs typeface="B Homa" pitchFamily="2" charset="-78"/>
              </a:rPr>
              <a:t>تبصره:برقراری </a:t>
            </a:r>
            <a:r>
              <a:rPr lang="fa-IR" dirty="0">
                <a:solidFill>
                  <a:schemeClr val="tx1"/>
                </a:solidFill>
                <a:cs typeface="B Homa" pitchFamily="2" charset="-78"/>
              </a:rPr>
              <a:t>حق الزحمه تمام وقتی برای </a:t>
            </a:r>
            <a:r>
              <a:rPr lang="fa-IR" dirty="0" smtClean="0">
                <a:solidFill>
                  <a:schemeClr val="tx1"/>
                </a:solidFill>
                <a:cs typeface="B Homa" pitchFamily="2" charset="-78"/>
              </a:rPr>
              <a:t>سایرمشاغل طبق دستورالعمل </a:t>
            </a:r>
            <a:r>
              <a:rPr lang="fa-IR" dirty="0">
                <a:solidFill>
                  <a:schemeClr val="tx1"/>
                </a:solidFill>
                <a:cs typeface="B Homa" pitchFamily="2" charset="-78"/>
              </a:rPr>
              <a:t>مصوب هیئت امنا خواهد بود </a:t>
            </a:r>
            <a:r>
              <a:rPr lang="fa-IR" dirty="0" smtClean="0">
                <a:solidFill>
                  <a:schemeClr val="tx1"/>
                </a:solidFill>
                <a:cs typeface="B Homa" pitchFamily="2" charset="-78"/>
              </a:rPr>
              <a:t>.</a:t>
            </a:r>
            <a:endParaRPr lang="en-US" dirty="0">
              <a:solidFill>
                <a:schemeClr val="tx1"/>
              </a:solidFill>
              <a:cs typeface="B Homa" pitchFamily="2" charset="-78"/>
            </a:endParaRPr>
          </a:p>
        </p:txBody>
      </p:sp>
    </p:spTree>
    <p:extLst>
      <p:ext uri="{BB962C8B-B14F-4D97-AF65-F5344CB8AC3E}">
        <p14:creationId xmlns:p14="http://schemas.microsoft.com/office/powerpoint/2010/main" val="1429788668"/>
      </p:ext>
    </p:extLst>
  </p:cSld>
  <p:clrMapOvr>
    <a:masterClrMapping/>
  </p:clrMapOvr>
  <p:transition spd="slow">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7" y="1484784"/>
            <a:ext cx="8208912" cy="4641379"/>
          </a:xfrm>
        </p:spPr>
        <p:txBody>
          <a:bodyPr>
            <a:normAutofit fontScale="55000" lnSpcReduction="20000"/>
          </a:bodyPr>
          <a:lstStyle/>
          <a:p>
            <a:pPr marL="0" indent="0" algn="r" rtl="1">
              <a:lnSpc>
                <a:spcPct val="170000"/>
              </a:lnSpc>
              <a:buNone/>
            </a:pPr>
            <a:r>
              <a:rPr lang="fa-IR" dirty="0">
                <a:cs typeface="B Homa" pitchFamily="2" charset="-78"/>
              </a:rPr>
              <a:t> </a:t>
            </a:r>
            <a:r>
              <a:rPr lang="fa-IR" dirty="0" smtClean="0">
                <a:solidFill>
                  <a:schemeClr val="tx1"/>
                </a:solidFill>
                <a:cs typeface="B Homa" pitchFamily="2" charset="-78"/>
              </a:rPr>
              <a:t>برقراری </a:t>
            </a:r>
            <a:r>
              <a:rPr lang="fa-IR" dirty="0">
                <a:solidFill>
                  <a:schemeClr val="tx1"/>
                </a:solidFill>
                <a:cs typeface="B Homa" pitchFamily="2" charset="-78"/>
              </a:rPr>
              <a:t>و پرداخت حق فنی به برخی از شاغلین (</a:t>
            </a:r>
            <a:r>
              <a:rPr lang="fa-IR" dirty="0" smtClean="0">
                <a:solidFill>
                  <a:schemeClr val="tx1"/>
                </a:solidFill>
                <a:cs typeface="B Homa" pitchFamily="2" charset="-78"/>
              </a:rPr>
              <a:t>رسمی، پیمانی، </a:t>
            </a:r>
            <a:r>
              <a:rPr lang="fa-IR" dirty="0">
                <a:solidFill>
                  <a:schemeClr val="tx1"/>
                </a:solidFill>
                <a:cs typeface="B Homa" pitchFamily="2" charset="-78"/>
              </a:rPr>
              <a:t>و قراردادی ) مشاغل خاص بر اساس دستورالعملی خواهد بود که از سوی معاونت توسعه مدیریت و منابع پیشنهاد و به تصویب هیئت امناء می رسد تا تصویب دستورالعمل مذکور حق فنی مصوب قبلی به قوت خود باقی </a:t>
            </a:r>
            <a:r>
              <a:rPr lang="fa-IR" dirty="0" smtClean="0">
                <a:solidFill>
                  <a:schemeClr val="tx1"/>
                </a:solidFill>
                <a:cs typeface="B Homa" pitchFamily="2" charset="-78"/>
              </a:rPr>
              <a:t>است.</a:t>
            </a:r>
            <a:endParaRPr lang="en-US" dirty="0">
              <a:solidFill>
                <a:schemeClr val="tx1"/>
              </a:solidFill>
              <a:cs typeface="B Homa" pitchFamily="2" charset="-78"/>
            </a:endParaRPr>
          </a:p>
          <a:p>
            <a:pPr marL="0" indent="0" algn="r" rtl="1">
              <a:lnSpc>
                <a:spcPct val="170000"/>
              </a:lnSpc>
              <a:buNone/>
            </a:pPr>
            <a:endParaRPr lang="fa-IR" sz="600" dirty="0" smtClean="0">
              <a:solidFill>
                <a:schemeClr val="tx1"/>
              </a:solidFill>
              <a:cs typeface="B Homa" pitchFamily="2" charset="-78"/>
            </a:endParaRPr>
          </a:p>
          <a:p>
            <a:pPr marL="0" lvl="0" indent="0" algn="just" rtl="1">
              <a:lnSpc>
                <a:spcPct val="170000"/>
              </a:lnSpc>
              <a:buNone/>
            </a:pPr>
            <a:r>
              <a:rPr lang="fa-IR" dirty="0">
                <a:solidFill>
                  <a:schemeClr val="tx1"/>
                </a:solidFill>
                <a:cs typeface="B Homa" pitchFamily="2" charset="-78"/>
              </a:rPr>
              <a:t>موسسه مجاز است مبلغی را تحت عنوان فوق العاده مسئولیت از محل درآمد اختصاص  </a:t>
            </a:r>
            <a:r>
              <a:rPr lang="fa-IR" dirty="0" smtClean="0">
                <a:solidFill>
                  <a:schemeClr val="tx1"/>
                </a:solidFill>
                <a:cs typeface="B Homa" pitchFamily="2" charset="-78"/>
              </a:rPr>
              <a:t>یابد.</a:t>
            </a:r>
          </a:p>
          <a:p>
            <a:pPr marL="0" indent="0" algn="just" rtl="1">
              <a:lnSpc>
                <a:spcPct val="170000"/>
              </a:lnSpc>
              <a:buNone/>
            </a:pPr>
            <a:r>
              <a:rPr lang="fa-IR" dirty="0" smtClean="0">
                <a:solidFill>
                  <a:schemeClr val="tx1"/>
                </a:solidFill>
                <a:cs typeface="B Homa" pitchFamily="2" charset="-78"/>
              </a:rPr>
              <a:t>تبصره1:میزان </a:t>
            </a:r>
            <a:r>
              <a:rPr lang="fa-IR" dirty="0">
                <a:solidFill>
                  <a:schemeClr val="tx1"/>
                </a:solidFill>
                <a:cs typeface="B Homa" pitchFamily="2" charset="-78"/>
              </a:rPr>
              <a:t>ریالی یا ضریب افزایش فوق العاده مذکور ، هر ساله توسط هیئت امنا تعیین و به تصویب می رسد </a:t>
            </a:r>
            <a:r>
              <a:rPr lang="fa-IR" dirty="0" smtClean="0">
                <a:solidFill>
                  <a:schemeClr val="tx1"/>
                </a:solidFill>
                <a:cs typeface="B Homa" pitchFamily="2" charset="-78"/>
              </a:rPr>
              <a:t>.</a:t>
            </a:r>
          </a:p>
          <a:p>
            <a:pPr marL="0" indent="0" algn="just" rtl="1">
              <a:lnSpc>
                <a:spcPct val="170000"/>
              </a:lnSpc>
              <a:buNone/>
            </a:pPr>
            <a:r>
              <a:rPr lang="fa-IR" dirty="0">
                <a:solidFill>
                  <a:schemeClr val="tx1"/>
                </a:solidFill>
                <a:cs typeface="B Homa" pitchFamily="2" charset="-78"/>
              </a:rPr>
              <a:t>تبصره </a:t>
            </a:r>
            <a:r>
              <a:rPr lang="fa-IR" dirty="0" smtClean="0">
                <a:solidFill>
                  <a:schemeClr val="tx1"/>
                </a:solidFill>
                <a:cs typeface="B Homa" pitchFamily="2" charset="-78"/>
              </a:rPr>
              <a:t>2:آن </a:t>
            </a:r>
            <a:r>
              <a:rPr lang="fa-IR" dirty="0">
                <a:solidFill>
                  <a:schemeClr val="tx1"/>
                </a:solidFill>
                <a:cs typeface="B Homa" pitchFamily="2" charset="-78"/>
              </a:rPr>
              <a:t>دسته از مشاغل و </a:t>
            </a:r>
            <a:r>
              <a:rPr lang="fa-IR" dirty="0" smtClean="0">
                <a:solidFill>
                  <a:schemeClr val="tx1"/>
                </a:solidFill>
                <a:cs typeface="B Homa" pitchFamily="2" charset="-78"/>
              </a:rPr>
              <a:t>مسئولیت هایی </a:t>
            </a:r>
            <a:r>
              <a:rPr lang="fa-IR" dirty="0">
                <a:solidFill>
                  <a:schemeClr val="tx1"/>
                </a:solidFill>
                <a:cs typeface="B Homa" pitchFamily="2" charset="-78"/>
              </a:rPr>
              <a:t>که در جدول موضوع این </a:t>
            </a:r>
            <a:r>
              <a:rPr lang="fa-IR" dirty="0" smtClean="0">
                <a:solidFill>
                  <a:schemeClr val="tx1"/>
                </a:solidFill>
                <a:cs typeface="B Homa" pitchFamily="2" charset="-78"/>
              </a:rPr>
              <a:t>بند، </a:t>
            </a:r>
            <a:r>
              <a:rPr lang="fa-IR" dirty="0">
                <a:solidFill>
                  <a:schemeClr val="tx1"/>
                </a:solidFill>
                <a:cs typeface="B Homa" pitchFamily="2" charset="-78"/>
              </a:rPr>
              <a:t>عناوین شغلی آنان ذکر نشده </a:t>
            </a:r>
            <a:r>
              <a:rPr lang="fa-IR" dirty="0" smtClean="0">
                <a:solidFill>
                  <a:schemeClr val="tx1"/>
                </a:solidFill>
                <a:cs typeface="B Homa" pitchFamily="2" charset="-78"/>
              </a:rPr>
              <a:t>است، </a:t>
            </a:r>
            <a:r>
              <a:rPr lang="fa-IR" dirty="0">
                <a:solidFill>
                  <a:schemeClr val="tx1"/>
                </a:solidFill>
                <a:cs typeface="B Homa" pitchFamily="2" charset="-78"/>
              </a:rPr>
              <a:t>هیات رئیسه دانشگاه می تواند حسب مورد و برابر درجه اهمیت آن با یکی از </a:t>
            </a:r>
            <a:r>
              <a:rPr lang="fa-IR" dirty="0" smtClean="0">
                <a:solidFill>
                  <a:schemeClr val="tx1"/>
                </a:solidFill>
                <a:cs typeface="B Homa" pitchFamily="2" charset="-78"/>
              </a:rPr>
              <a:t>ردیفهای </a:t>
            </a:r>
            <a:r>
              <a:rPr lang="fa-IR" dirty="0">
                <a:solidFill>
                  <a:schemeClr val="tx1"/>
                </a:solidFill>
                <a:cs typeface="B Homa" pitchFamily="2" charset="-78"/>
              </a:rPr>
              <a:t>جدول فوق همتراز و نسبت به برقراری فوق العاده مسئولیت اقدام </a:t>
            </a:r>
            <a:r>
              <a:rPr lang="fa-IR" dirty="0" smtClean="0">
                <a:solidFill>
                  <a:schemeClr val="tx1"/>
                </a:solidFill>
                <a:cs typeface="B Homa" pitchFamily="2" charset="-78"/>
              </a:rPr>
              <a:t>نماید</a:t>
            </a:r>
            <a:r>
              <a:rPr lang="fa-IR" dirty="0" smtClean="0">
                <a:cs typeface="B Homa" pitchFamily="2" charset="-78"/>
              </a:rPr>
              <a:t>.</a:t>
            </a:r>
            <a:endParaRPr lang="en-US" dirty="0">
              <a:cs typeface="B Homa" pitchFamily="2" charset="-78"/>
            </a:endParaRPr>
          </a:p>
        </p:txBody>
      </p:sp>
    </p:spTree>
    <p:extLst>
      <p:ext uri="{BB962C8B-B14F-4D97-AF65-F5344CB8AC3E}">
        <p14:creationId xmlns:p14="http://schemas.microsoft.com/office/powerpoint/2010/main" val="2814514941"/>
      </p:ext>
    </p:extLst>
  </p:cSld>
  <p:clrMapOvr>
    <a:masterClrMapping/>
  </p:clrMapOvr>
  <p:transition spd="slow">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8328"/>
            <a:ext cx="8229600" cy="858424"/>
          </a:xfrm>
        </p:spPr>
        <p:txBody>
          <a:bodyPr>
            <a:normAutofit/>
          </a:bodyPr>
          <a:lstStyle/>
          <a:p>
            <a:pPr algn="r" rtl="1"/>
            <a:r>
              <a:rPr lang="fa-IR" sz="4000" dirty="0">
                <a:cs typeface="B Homa" pitchFamily="2" charset="-78"/>
              </a:rPr>
              <a:t>ماده 55 </a:t>
            </a:r>
            <a:r>
              <a:rPr lang="fa-IR" sz="4000" dirty="0" smtClean="0">
                <a:cs typeface="B Homa" pitchFamily="2" charset="-78"/>
              </a:rPr>
              <a:t>:</a:t>
            </a:r>
            <a:endParaRPr lang="fa-IR" sz="4000" dirty="0">
              <a:cs typeface="B Homa" pitchFamily="2" charset="-78"/>
            </a:endParaRPr>
          </a:p>
        </p:txBody>
      </p:sp>
      <p:sp>
        <p:nvSpPr>
          <p:cNvPr id="2" name="Content Placeholder 1"/>
          <p:cNvSpPr>
            <a:spLocks noGrp="1"/>
          </p:cNvSpPr>
          <p:nvPr>
            <p:ph idx="1"/>
          </p:nvPr>
        </p:nvSpPr>
        <p:spPr>
          <a:xfrm>
            <a:off x="467544" y="1484784"/>
            <a:ext cx="8208912" cy="4281339"/>
          </a:xfrm>
        </p:spPr>
        <p:txBody>
          <a:bodyPr>
            <a:normAutofit/>
          </a:bodyPr>
          <a:lstStyle/>
          <a:p>
            <a:pPr marL="0" indent="0" algn="just" rtl="1">
              <a:buNone/>
            </a:pPr>
            <a:r>
              <a:rPr lang="fa-IR" sz="2400" dirty="0" smtClean="0">
                <a:solidFill>
                  <a:schemeClr val="tx1"/>
                </a:solidFill>
                <a:cs typeface="B Homa" pitchFamily="2" charset="-78"/>
              </a:rPr>
              <a:t>فوق </a:t>
            </a:r>
            <a:r>
              <a:rPr lang="fa-IR" sz="2400" dirty="0">
                <a:solidFill>
                  <a:schemeClr val="tx1"/>
                </a:solidFill>
                <a:cs typeface="B Homa" pitchFamily="2" charset="-78"/>
              </a:rPr>
              <a:t>العاده های </a:t>
            </a:r>
            <a:r>
              <a:rPr lang="fa-IR" sz="2400" dirty="0" smtClean="0">
                <a:solidFill>
                  <a:schemeClr val="tx1"/>
                </a:solidFill>
                <a:cs typeface="B Homa" pitchFamily="2" charset="-78"/>
              </a:rPr>
              <a:t>ایثارگری، </a:t>
            </a:r>
            <a:r>
              <a:rPr lang="fa-IR" sz="2400" dirty="0">
                <a:solidFill>
                  <a:schemeClr val="tx1"/>
                </a:solidFill>
                <a:cs typeface="B Homa" pitchFamily="2" charset="-78"/>
              </a:rPr>
              <a:t>نشانهای </a:t>
            </a:r>
            <a:r>
              <a:rPr lang="fa-IR" sz="2400" dirty="0" smtClean="0">
                <a:solidFill>
                  <a:schemeClr val="tx1"/>
                </a:solidFill>
                <a:cs typeface="B Homa" pitchFamily="2" charset="-78"/>
              </a:rPr>
              <a:t>دولتی، </a:t>
            </a:r>
            <a:r>
              <a:rPr lang="fa-IR" sz="2400" dirty="0">
                <a:solidFill>
                  <a:schemeClr val="tx1"/>
                </a:solidFill>
                <a:cs typeface="B Homa" pitchFamily="2" charset="-78"/>
              </a:rPr>
              <a:t>خدمت اداری در مناطق جنگ </a:t>
            </a:r>
            <a:r>
              <a:rPr lang="fa-IR" sz="2400" dirty="0" smtClean="0">
                <a:solidFill>
                  <a:schemeClr val="tx1"/>
                </a:solidFill>
                <a:cs typeface="B Homa" pitchFamily="2" charset="-78"/>
              </a:rPr>
              <a:t>زده، </a:t>
            </a:r>
            <a:r>
              <a:rPr lang="fa-IR" sz="2400" dirty="0">
                <a:solidFill>
                  <a:schemeClr val="tx1"/>
                </a:solidFill>
                <a:cs typeface="B Homa" pitchFamily="2" charset="-78"/>
              </a:rPr>
              <a:t>سختی شرایط محیط </a:t>
            </a:r>
            <a:r>
              <a:rPr lang="fa-IR" sz="2400" dirty="0" smtClean="0">
                <a:solidFill>
                  <a:schemeClr val="tx1"/>
                </a:solidFill>
                <a:cs typeface="B Homa" pitchFamily="2" charset="-78"/>
              </a:rPr>
              <a:t>کار، </a:t>
            </a:r>
            <a:r>
              <a:rPr lang="fa-IR" sz="2400" dirty="0">
                <a:solidFill>
                  <a:schemeClr val="tx1"/>
                </a:solidFill>
                <a:cs typeface="B Homa" pitchFamily="2" charset="-78"/>
              </a:rPr>
              <a:t>فوق العاده شغل و فوق العاده اشعه به عنوان فوق العاده مستمر تلقی می گردد </a:t>
            </a:r>
            <a:r>
              <a:rPr lang="fa-IR" sz="2400" dirty="0" smtClean="0">
                <a:solidFill>
                  <a:schemeClr val="tx1"/>
                </a:solidFill>
                <a:cs typeface="B Homa" pitchFamily="2" charset="-78"/>
              </a:rPr>
              <a:t>.</a:t>
            </a:r>
          </a:p>
          <a:p>
            <a:pPr marL="0" indent="0" algn="just" rtl="1">
              <a:buNone/>
            </a:pPr>
            <a:endParaRPr lang="fa-IR" sz="900" dirty="0">
              <a:solidFill>
                <a:schemeClr val="tx1"/>
              </a:solidFill>
              <a:cs typeface="B Homa" pitchFamily="2" charset="-78"/>
            </a:endParaRPr>
          </a:p>
          <a:p>
            <a:pPr marL="0" indent="0" algn="just" rtl="1">
              <a:buNone/>
            </a:pPr>
            <a:endParaRPr lang="fa-IR" sz="1100" dirty="0" smtClean="0">
              <a:solidFill>
                <a:schemeClr val="tx1"/>
              </a:solidFill>
              <a:cs typeface="B Homa" pitchFamily="2" charset="-78"/>
            </a:endParaRPr>
          </a:p>
          <a:p>
            <a:pPr marL="0" indent="0" algn="just" rtl="1">
              <a:buNone/>
            </a:pPr>
            <a:r>
              <a:rPr lang="fa-IR" sz="2400" dirty="0" smtClean="0">
                <a:solidFill>
                  <a:schemeClr val="tx1"/>
                </a:solidFill>
                <a:cs typeface="B Homa" pitchFamily="2" charset="-78"/>
              </a:rPr>
              <a:t>دستورالعمل </a:t>
            </a:r>
            <a:r>
              <a:rPr lang="fa-IR" sz="2400" dirty="0">
                <a:solidFill>
                  <a:schemeClr val="tx1"/>
                </a:solidFill>
                <a:cs typeface="B Homa" pitchFamily="2" charset="-78"/>
              </a:rPr>
              <a:t>نظام پرداخت حقوق و مزایای کارکنان قراردادی به تصویب هیئت امنا خواهد </a:t>
            </a:r>
            <a:r>
              <a:rPr lang="fa-IR" sz="2400" dirty="0" smtClean="0">
                <a:solidFill>
                  <a:schemeClr val="tx1"/>
                </a:solidFill>
                <a:cs typeface="B Homa" pitchFamily="2" charset="-78"/>
              </a:rPr>
              <a:t>رسید. </a:t>
            </a:r>
            <a:r>
              <a:rPr lang="fa-IR" sz="2400" dirty="0">
                <a:solidFill>
                  <a:schemeClr val="tx1"/>
                </a:solidFill>
                <a:cs typeface="B Homa" pitchFamily="2" charset="-78"/>
              </a:rPr>
              <a:t>تا تصویب دستورالعمل مورد نظر مصوبات قبلی هیات امنا در این مورد ملاک عمل خواهد </a:t>
            </a:r>
            <a:r>
              <a:rPr lang="fa-IR" sz="2400" dirty="0" smtClean="0">
                <a:solidFill>
                  <a:schemeClr val="tx1"/>
                </a:solidFill>
                <a:cs typeface="B Homa" pitchFamily="2" charset="-78"/>
              </a:rPr>
              <a:t>بود.</a:t>
            </a:r>
            <a:endParaRPr lang="fa-IR" sz="2400" dirty="0">
              <a:solidFill>
                <a:schemeClr val="tx1"/>
              </a:solidFill>
              <a:cs typeface="B Homa" pitchFamily="2" charset="-78"/>
            </a:endParaRPr>
          </a:p>
        </p:txBody>
      </p:sp>
      <p:sp>
        <p:nvSpPr>
          <p:cNvPr id="4" name="Title 2"/>
          <p:cNvSpPr txBox="1">
            <a:spLocks/>
          </p:cNvSpPr>
          <p:nvPr/>
        </p:nvSpPr>
        <p:spPr>
          <a:xfrm>
            <a:off x="467544" y="2492896"/>
            <a:ext cx="8229600" cy="792088"/>
          </a:xfrm>
          <a:prstGeom prst="rect">
            <a:avLst/>
          </a:prstGeom>
        </p:spPr>
        <p:txBody>
          <a:bodyPr vert="horz" lIns="91440" tIns="45720" rIns="91440" bIns="45720" rtlCol="0" anchor="ctr">
            <a:normAutofit/>
          </a:bodyPr>
          <a:lst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fa-IR" sz="4000" dirty="0" smtClean="0">
                <a:solidFill>
                  <a:schemeClr val="tx2">
                    <a:lumMod val="75000"/>
                  </a:schemeClr>
                </a:solidFill>
                <a:cs typeface="B Homa" pitchFamily="2" charset="-78"/>
              </a:rPr>
              <a:t>ماده 62:</a:t>
            </a:r>
            <a:endParaRPr lang="fa-IR" sz="4000" dirty="0">
              <a:solidFill>
                <a:schemeClr val="tx2">
                  <a:lumMod val="75000"/>
                </a:schemeClr>
              </a:solidFill>
              <a:cs typeface="B Homa" pitchFamily="2" charset="-78"/>
            </a:endParaRPr>
          </a:p>
        </p:txBody>
      </p:sp>
      <p:sp>
        <p:nvSpPr>
          <p:cNvPr id="5" name="Title 2"/>
          <p:cNvSpPr txBox="1">
            <a:spLocks/>
          </p:cNvSpPr>
          <p:nvPr/>
        </p:nvSpPr>
        <p:spPr>
          <a:xfrm>
            <a:off x="539552" y="4240234"/>
            <a:ext cx="8229600" cy="753248"/>
          </a:xfrm>
          <a:prstGeom prst="rect">
            <a:avLst/>
          </a:prstGeom>
        </p:spPr>
        <p:txBody>
          <a:bodyPr vert="horz" lIns="91440" tIns="45720" rIns="91440" bIns="45720" rtlCol="0" anchor="ctr">
            <a:normAutofit/>
          </a:bodyPr>
          <a:lst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fa-IR" sz="4000" dirty="0" smtClean="0">
                <a:solidFill>
                  <a:schemeClr val="tx2">
                    <a:lumMod val="75000"/>
                  </a:schemeClr>
                </a:solidFill>
                <a:cs typeface="B Homa" pitchFamily="2" charset="-78"/>
              </a:rPr>
              <a:t>ماده 63:</a:t>
            </a:r>
            <a:endParaRPr lang="fa-IR" sz="4000" dirty="0">
              <a:solidFill>
                <a:schemeClr val="tx2">
                  <a:lumMod val="75000"/>
                </a:schemeClr>
              </a:solidFill>
              <a:cs typeface="B Homa" pitchFamily="2" charset="-78"/>
            </a:endParaRPr>
          </a:p>
        </p:txBody>
      </p:sp>
      <p:sp>
        <p:nvSpPr>
          <p:cNvPr id="6" name="Rectangle 5"/>
          <p:cNvSpPr/>
          <p:nvPr/>
        </p:nvSpPr>
        <p:spPr>
          <a:xfrm>
            <a:off x="467544" y="4985881"/>
            <a:ext cx="8229600" cy="1323439"/>
          </a:xfrm>
          <a:prstGeom prst="rect">
            <a:avLst/>
          </a:prstGeom>
        </p:spPr>
        <p:txBody>
          <a:bodyPr wrap="square">
            <a:spAutoFit/>
          </a:bodyPr>
          <a:lstStyle/>
          <a:p>
            <a:pPr algn="just"/>
            <a:r>
              <a:rPr lang="fa-IR" sz="2000" dirty="0">
                <a:cs typeface="B Homa" pitchFamily="2" charset="-78"/>
              </a:rPr>
              <a:t>حقوق پیام آوران بهداشت صرفا بر اساس مصوبات ستاد کل نیروهای مسلح کشور و مزایای آنان بر اساس ضوابط مصب هیئت رئیسه موسسه قابل پرداخت است.</a:t>
            </a:r>
            <a:endParaRPr lang="en-US" sz="2000" dirty="0">
              <a:cs typeface="B Homa" pitchFamily="2" charset="-78"/>
            </a:endParaRPr>
          </a:p>
          <a:p>
            <a:r>
              <a:rPr lang="fa-IR" sz="2000" dirty="0">
                <a:cs typeface="B Homa" pitchFamily="2" charset="-78"/>
              </a:rPr>
              <a:t>تبصره </a:t>
            </a:r>
            <a:r>
              <a:rPr lang="fa-IR" sz="2000" dirty="0" smtClean="0">
                <a:cs typeface="B Homa" pitchFamily="2" charset="-78"/>
              </a:rPr>
              <a:t>: به </a:t>
            </a:r>
            <a:r>
              <a:rPr lang="fa-IR" sz="2000" dirty="0">
                <a:cs typeface="B Homa" pitchFamily="2" charset="-78"/>
              </a:rPr>
              <a:t>کارگیری پیام آوران بهداشت در ستاد موسسه ممنوع است و صرفا اشتغال آنان در مراکز بهداشتی درمانی روستایی مجاز می باشد .</a:t>
            </a:r>
            <a:endParaRPr lang="en-US" sz="2000" dirty="0">
              <a:cs typeface="B Homa" pitchFamily="2" charset="-78"/>
            </a:endParaRPr>
          </a:p>
        </p:txBody>
      </p:sp>
    </p:spTree>
    <p:extLst>
      <p:ext uri="{BB962C8B-B14F-4D97-AF65-F5344CB8AC3E}">
        <p14:creationId xmlns:p14="http://schemas.microsoft.com/office/powerpoint/2010/main" val="244548374"/>
      </p:ext>
    </p:extLst>
  </p:cSld>
  <p:clrMapOvr>
    <a:masterClrMapping/>
  </p:clrMapOvr>
  <p:transition spd="slow">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747664"/>
          </a:xfrm>
        </p:spPr>
        <p:txBody>
          <a:bodyPr>
            <a:noAutofit/>
          </a:bodyPr>
          <a:lstStyle/>
          <a:p>
            <a:pPr algn="ctr"/>
            <a:r>
              <a:rPr lang="fa-IR" sz="5400" dirty="0" smtClean="0">
                <a:cs typeface="B Titr" panose="00000700000000000000" pitchFamily="2" charset="-78"/>
              </a:rPr>
              <a:t>مرخصی ها :</a:t>
            </a:r>
            <a:endParaRPr lang="en-US" sz="5400" dirty="0">
              <a:cs typeface="B Titr" panose="00000700000000000000" pitchFamily="2" charset="-78"/>
            </a:endParaRPr>
          </a:p>
        </p:txBody>
      </p:sp>
      <p:sp>
        <p:nvSpPr>
          <p:cNvPr id="3" name="Content Placeholder 2"/>
          <p:cNvSpPr>
            <a:spLocks noGrp="1"/>
          </p:cNvSpPr>
          <p:nvPr>
            <p:ph idx="1"/>
          </p:nvPr>
        </p:nvSpPr>
        <p:spPr/>
        <p:txBody>
          <a:bodyPr/>
          <a:lstStyle/>
          <a:p>
            <a:pPr algn="ctr" rtl="1"/>
            <a:endParaRPr lang="fa-IR" dirty="0" smtClean="0">
              <a:cs typeface="B Mah" panose="00000400000000000000" pitchFamily="2" charset="-78"/>
            </a:endParaRPr>
          </a:p>
          <a:p>
            <a:pPr algn="ctr" rtl="1"/>
            <a:endParaRPr lang="fa-IR" dirty="0">
              <a:cs typeface="B Mah" panose="00000400000000000000" pitchFamily="2" charset="-78"/>
            </a:endParaRPr>
          </a:p>
          <a:p>
            <a:pPr algn="ctr" rtl="1"/>
            <a:r>
              <a:rPr lang="fa-IR" dirty="0" smtClean="0">
                <a:solidFill>
                  <a:schemeClr val="tx1"/>
                </a:solidFill>
                <a:cs typeface="B Mah" panose="00000400000000000000" pitchFamily="2" charset="-78"/>
              </a:rPr>
              <a:t>استحقاقی – استعلاجی – بدون حقوق – اضطراری و....</a:t>
            </a:r>
            <a:endParaRPr lang="en-US" dirty="0">
              <a:solidFill>
                <a:schemeClr val="tx1"/>
              </a:solidFill>
              <a:cs typeface="B Mah" panose="00000400000000000000" pitchFamily="2" charset="-78"/>
            </a:endParaRPr>
          </a:p>
        </p:txBody>
      </p:sp>
    </p:spTree>
    <p:extLst>
      <p:ext uri="{BB962C8B-B14F-4D97-AF65-F5344CB8AC3E}">
        <p14:creationId xmlns:p14="http://schemas.microsoft.com/office/powerpoint/2010/main" val="2797503171"/>
      </p:ext>
    </p:extLst>
  </p:cSld>
  <p:clrMapOvr>
    <a:masterClrMapping/>
  </p:clrMapOvr>
  <p:transition spd="slow">
    <p:pull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71 :</a:t>
            </a:r>
          </a:p>
        </p:txBody>
      </p:sp>
      <p:sp>
        <p:nvSpPr>
          <p:cNvPr id="2" name="Content Placeholder 1"/>
          <p:cNvSpPr>
            <a:spLocks noGrp="1"/>
          </p:cNvSpPr>
          <p:nvPr>
            <p:ph idx="1"/>
          </p:nvPr>
        </p:nvSpPr>
        <p:spPr>
          <a:xfrm>
            <a:off x="179512" y="1556792"/>
            <a:ext cx="8712968" cy="4824536"/>
          </a:xfrm>
        </p:spPr>
        <p:txBody>
          <a:bodyPr>
            <a:normAutofit fontScale="92500" lnSpcReduction="10000"/>
          </a:bodyPr>
          <a:lstStyle/>
          <a:p>
            <a:pPr marL="0" indent="0" algn="r" rtl="1">
              <a:buNone/>
            </a:pPr>
            <a:r>
              <a:rPr lang="fa-IR" sz="2300" dirty="0" smtClean="0">
                <a:solidFill>
                  <a:schemeClr val="tx1"/>
                </a:solidFill>
                <a:cs typeface="B Homa" pitchFamily="2" charset="-78"/>
              </a:rPr>
              <a:t>کارمندان </a:t>
            </a:r>
            <a:r>
              <a:rPr lang="fa-IR" sz="2300" dirty="0">
                <a:solidFill>
                  <a:schemeClr val="tx1"/>
                </a:solidFill>
                <a:cs typeface="B Homa" pitchFamily="2" charset="-78"/>
              </a:rPr>
              <a:t>رسمی و پیمانی موسسه سالی سی روز حق مرخصی کاری با استفاده از حقوق و مزایای مربوط را </a:t>
            </a:r>
            <a:r>
              <a:rPr lang="fa-IR" sz="2300" dirty="0" smtClean="0">
                <a:solidFill>
                  <a:schemeClr val="tx1"/>
                </a:solidFill>
                <a:cs typeface="B Homa" pitchFamily="2" charset="-78"/>
              </a:rPr>
              <a:t>دارند. </a:t>
            </a:r>
            <a:r>
              <a:rPr lang="fa-IR" sz="2300" dirty="0">
                <a:solidFill>
                  <a:schemeClr val="tx1"/>
                </a:solidFill>
                <a:cs typeface="B Homa" pitchFamily="2" charset="-78"/>
              </a:rPr>
              <a:t>حداکثر نیمی از مرخصی کارمندان در هر سال قابل ذخیره شدن </a:t>
            </a:r>
            <a:r>
              <a:rPr lang="fa-IR" sz="2300" dirty="0" smtClean="0">
                <a:solidFill>
                  <a:schemeClr val="tx1"/>
                </a:solidFill>
                <a:cs typeface="B Homa" pitchFamily="2" charset="-78"/>
              </a:rPr>
              <a:t>است.</a:t>
            </a:r>
          </a:p>
          <a:p>
            <a:pPr marL="0" indent="0" algn="r" rtl="1">
              <a:buNone/>
            </a:pPr>
            <a:endParaRPr lang="fa-IR" sz="2000" dirty="0" smtClean="0">
              <a:cs typeface="B Homa" pitchFamily="2" charset="-78"/>
            </a:endParaRPr>
          </a:p>
          <a:p>
            <a:pPr marL="0" indent="0" algn="r" rtl="1">
              <a:buNone/>
            </a:pPr>
            <a:r>
              <a:rPr lang="fa-IR" sz="4800" dirty="0">
                <a:solidFill>
                  <a:schemeClr val="tx2"/>
                </a:solidFill>
                <a:latin typeface="+mj-lt"/>
                <a:ea typeface="+mj-ea"/>
                <a:cs typeface="B Homa" pitchFamily="2" charset="-78"/>
              </a:rPr>
              <a:t>ماده 71 :</a:t>
            </a:r>
          </a:p>
          <a:p>
            <a:pPr marL="0" indent="0" algn="r" rtl="1">
              <a:buNone/>
            </a:pPr>
            <a:r>
              <a:rPr lang="fa-IR" sz="2300" dirty="0" smtClean="0">
                <a:solidFill>
                  <a:schemeClr val="tx1"/>
                </a:solidFill>
                <a:cs typeface="B Homa" pitchFamily="2" charset="-78"/>
              </a:rPr>
              <a:t>کارمندان </a:t>
            </a:r>
            <a:r>
              <a:rPr lang="fa-IR" sz="2300" dirty="0">
                <a:solidFill>
                  <a:schemeClr val="tx1"/>
                </a:solidFill>
                <a:cs typeface="B Homa" pitchFamily="2" charset="-78"/>
              </a:rPr>
              <a:t>رسمی و پیمانی موسسه سالی سی روز حق مرخصی کاری با استفاده از حقوق و مزایای مربوط را دارند . حداکثر نیمی از مرخصی کارمندان در هر سال قابل ذخیره شدن است </a:t>
            </a:r>
            <a:r>
              <a:rPr lang="fa-IR" sz="2300" dirty="0" smtClean="0">
                <a:solidFill>
                  <a:schemeClr val="tx1"/>
                </a:solidFill>
                <a:cs typeface="B Homa" pitchFamily="2" charset="-78"/>
              </a:rPr>
              <a:t>.</a:t>
            </a:r>
          </a:p>
          <a:p>
            <a:pPr marL="0" indent="0" algn="r" rtl="1">
              <a:buNone/>
            </a:pPr>
            <a:endParaRPr lang="fa-IR" sz="2300" dirty="0">
              <a:cs typeface="B Homa" pitchFamily="2" charset="-78"/>
            </a:endParaRPr>
          </a:p>
          <a:p>
            <a:pPr marL="0" indent="0" algn="r" rtl="1">
              <a:buNone/>
            </a:pPr>
            <a:r>
              <a:rPr lang="fa-IR" sz="4800" dirty="0">
                <a:solidFill>
                  <a:schemeClr val="tx2"/>
                </a:solidFill>
                <a:latin typeface="+mj-lt"/>
                <a:ea typeface="+mj-ea"/>
                <a:cs typeface="B Homa" pitchFamily="2" charset="-78"/>
              </a:rPr>
              <a:t>ماده 73 :</a:t>
            </a:r>
          </a:p>
          <a:p>
            <a:pPr marL="0" indent="0" algn="r" rtl="1">
              <a:buNone/>
            </a:pPr>
            <a:r>
              <a:rPr lang="fa-IR" sz="2300" dirty="0" smtClean="0">
                <a:solidFill>
                  <a:schemeClr val="tx1"/>
                </a:solidFill>
                <a:cs typeface="B Homa" pitchFamily="2" charset="-78"/>
              </a:rPr>
              <a:t>بازخرید </a:t>
            </a:r>
            <a:r>
              <a:rPr lang="fa-IR" sz="2300" dirty="0">
                <a:solidFill>
                  <a:schemeClr val="tx1"/>
                </a:solidFill>
                <a:cs typeface="B Homa" pitchFamily="2" charset="-78"/>
              </a:rPr>
              <a:t>مرخصی استحقاقی ذخیره شده با درخواست کارمند در طول هر دوره ده ساله </a:t>
            </a:r>
            <a:r>
              <a:rPr lang="fa-IR" sz="2300" dirty="0" smtClean="0">
                <a:solidFill>
                  <a:schemeClr val="tx1"/>
                </a:solidFill>
                <a:cs typeface="B Homa" pitchFamily="2" charset="-78"/>
              </a:rPr>
              <a:t>خدمتی، </a:t>
            </a:r>
            <a:r>
              <a:rPr lang="fa-IR" sz="2300" dirty="0">
                <a:solidFill>
                  <a:schemeClr val="tx1"/>
                </a:solidFill>
                <a:cs typeface="B Homa" pitchFamily="2" charset="-78"/>
              </a:rPr>
              <a:t>فقط برای یکبار در هر دوره و در صورت وجود اعتبار و پس از تصویب در هیات رئیسه موسسه بلامانع می </a:t>
            </a:r>
            <a:r>
              <a:rPr lang="fa-IR" sz="2300" dirty="0" smtClean="0">
                <a:solidFill>
                  <a:schemeClr val="tx1"/>
                </a:solidFill>
                <a:cs typeface="B Homa" pitchFamily="2" charset="-78"/>
              </a:rPr>
              <a:t>باشد. </a:t>
            </a:r>
            <a:r>
              <a:rPr lang="fa-IR" sz="2300" dirty="0">
                <a:solidFill>
                  <a:schemeClr val="tx1"/>
                </a:solidFill>
                <a:cs typeface="B Homa" pitchFamily="2" charset="-78"/>
              </a:rPr>
              <a:t>موسسه موظف است مرخصی بازخرید شده را از مجموع ذخیره مرخصی استحقاقی کارمندان کسر </a:t>
            </a:r>
            <a:r>
              <a:rPr lang="fa-IR" sz="2300" dirty="0" smtClean="0">
                <a:solidFill>
                  <a:schemeClr val="tx1"/>
                </a:solidFill>
                <a:cs typeface="B Homa" pitchFamily="2" charset="-78"/>
              </a:rPr>
              <a:t>نماید.</a:t>
            </a:r>
            <a:endParaRPr lang="en-US" sz="2300" dirty="0">
              <a:solidFill>
                <a:schemeClr val="tx1"/>
              </a:solidFill>
              <a:cs typeface="B Homa" pitchFamily="2" charset="-78"/>
            </a:endParaRPr>
          </a:p>
        </p:txBody>
      </p:sp>
    </p:spTree>
    <p:extLst>
      <p:ext uri="{BB962C8B-B14F-4D97-AF65-F5344CB8AC3E}">
        <p14:creationId xmlns:p14="http://schemas.microsoft.com/office/powerpoint/2010/main" val="1620606994"/>
      </p:ext>
    </p:extLst>
  </p:cSld>
  <p:clrMapOvr>
    <a:masterClrMapping/>
  </p:clrMapOvr>
  <p:transition spd="slow">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3111351"/>
            <a:ext cx="6936953" cy="1800200"/>
          </a:xfrm>
        </p:spPr>
        <p:txBody>
          <a:bodyPr>
            <a:noAutofit/>
          </a:bodyPr>
          <a:lstStyle/>
          <a:p>
            <a:pPr algn="ctr" rtl="1">
              <a:lnSpc>
                <a:spcPct val="150000"/>
              </a:lnSpc>
            </a:pPr>
            <a:r>
              <a:rPr lang="en-US" sz="6000" dirty="0" smtClean="0">
                <a:latin typeface="IranNastaliq" pitchFamily="18" charset="0"/>
                <a:cs typeface="IranNastaliq" pitchFamily="18" charset="0"/>
              </a:rPr>
              <a:t/>
            </a:r>
            <a:br>
              <a:rPr lang="en-US" sz="6000" dirty="0" smtClean="0">
                <a:latin typeface="IranNastaliq" pitchFamily="18" charset="0"/>
                <a:cs typeface="IranNastaliq" pitchFamily="18" charset="0"/>
              </a:rPr>
            </a:br>
            <a:r>
              <a:rPr lang="fa-IR" sz="3200" dirty="0" smtClean="0">
                <a:latin typeface="IranNastaliq" pitchFamily="18" charset="0"/>
                <a:cs typeface="B Farnaz" panose="00000400000000000000" pitchFamily="2" charset="-78"/>
              </a:rPr>
              <a:t>امور اداری- کارگزینی </a:t>
            </a:r>
            <a:r>
              <a:rPr lang="en-US" sz="3200" dirty="0" smtClean="0">
                <a:latin typeface="IranNastaliq" pitchFamily="18" charset="0"/>
                <a:cs typeface="B Farnaz" panose="00000400000000000000" pitchFamily="2" charset="-78"/>
              </a:rPr>
              <a:t/>
            </a:r>
            <a:br>
              <a:rPr lang="en-US" sz="3200" dirty="0" smtClean="0">
                <a:latin typeface="IranNastaliq" pitchFamily="18" charset="0"/>
                <a:cs typeface="B Farnaz" panose="00000400000000000000" pitchFamily="2" charset="-78"/>
              </a:rPr>
            </a:br>
            <a:r>
              <a:rPr lang="fa-IR" sz="3200" dirty="0" smtClean="0">
                <a:latin typeface="IranNastaliq" pitchFamily="18" charset="0"/>
                <a:cs typeface="B Farnaz" panose="00000400000000000000" pitchFamily="2" charset="-78"/>
              </a:rPr>
              <a:t>بیمارستان فاطمه الزهرا(س) مینودشت </a:t>
            </a:r>
            <a:endParaRPr lang="fa-IR" sz="3200" dirty="0">
              <a:latin typeface="IranNastaliq" pitchFamily="18" charset="0"/>
              <a:cs typeface="B Farnaz" panose="00000400000000000000" pitchFamily="2" charset="-78"/>
            </a:endParaRPr>
          </a:p>
        </p:txBody>
      </p:sp>
      <p:sp>
        <p:nvSpPr>
          <p:cNvPr id="6" name="Footer Placeholder 5"/>
          <p:cNvSpPr>
            <a:spLocks noGrp="1"/>
          </p:cNvSpPr>
          <p:nvPr>
            <p:ph type="ftr" sz="quarter" idx="11"/>
          </p:nvPr>
        </p:nvSpPr>
        <p:spPr>
          <a:xfrm>
            <a:off x="2483768" y="1394846"/>
            <a:ext cx="6048672" cy="936105"/>
          </a:xfrm>
        </p:spPr>
        <p:txBody>
          <a:bodyPr/>
          <a:lstStyle/>
          <a:p>
            <a:pPr algn="ctr"/>
            <a:r>
              <a:rPr lang="fa-IR" sz="4800" b="1" dirty="0" smtClean="0">
                <a:latin typeface="IranNastaliq" pitchFamily="18" charset="0"/>
                <a:cs typeface="B Mah" panose="00000400000000000000" pitchFamily="2" charset="-78"/>
              </a:rPr>
              <a:t>کتابچه قانون و مقررات  </a:t>
            </a:r>
          </a:p>
          <a:p>
            <a:pPr algn="ctr"/>
            <a:r>
              <a:rPr lang="fa-IR" sz="4800" b="1" dirty="0" smtClean="0">
                <a:latin typeface="IranNastaliq" pitchFamily="18" charset="0"/>
                <a:cs typeface="B Mah" panose="00000400000000000000" pitchFamily="2" charset="-78"/>
              </a:rPr>
              <a:t>اداری و استخدامی </a:t>
            </a:r>
            <a:endParaRPr lang="fa-IR" sz="4800" b="1" dirty="0">
              <a:latin typeface="IranNastaliq" pitchFamily="18" charset="0"/>
              <a:cs typeface="B Mah" panose="00000400000000000000" pitchFamily="2" charset="-78"/>
            </a:endParaRPr>
          </a:p>
        </p:txBody>
      </p:sp>
      <p:sp>
        <p:nvSpPr>
          <p:cNvPr id="5" name="TextBox 4"/>
          <p:cNvSpPr txBox="1"/>
          <p:nvPr/>
        </p:nvSpPr>
        <p:spPr>
          <a:xfrm>
            <a:off x="7384592" y="4449886"/>
            <a:ext cx="184730" cy="923330"/>
          </a:xfrm>
          <a:prstGeom prst="rect">
            <a:avLst/>
          </a:prstGeom>
          <a:noFill/>
        </p:spPr>
        <p:txBody>
          <a:bodyPr wrap="none" rtlCol="1">
            <a:spAutoFit/>
          </a:bodyPr>
          <a:lstStyle/>
          <a:p>
            <a:endParaRPr lang="fa-IR" sz="5400" cap="all" dirty="0">
              <a:solidFill>
                <a:schemeClr val="tx2"/>
              </a:solidFill>
              <a:latin typeface="IranNastaliq" pitchFamily="18" charset="0"/>
              <a:ea typeface="+mj-ea"/>
              <a:cs typeface="IranNastaliq"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49718"/>
            <a:ext cx="1895847" cy="218719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930150"/>
      </p:ext>
    </p:extLst>
  </p:cSld>
  <p:clrMapOvr>
    <a:masterClrMapping/>
  </p:clrMapOvr>
  <p:transition spd="slow">
    <p:pull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74 :</a:t>
            </a:r>
          </a:p>
        </p:txBody>
      </p:sp>
      <p:sp>
        <p:nvSpPr>
          <p:cNvPr id="2" name="Content Placeholder 1"/>
          <p:cNvSpPr>
            <a:spLocks noGrp="1"/>
          </p:cNvSpPr>
          <p:nvPr>
            <p:ph idx="1"/>
          </p:nvPr>
        </p:nvSpPr>
        <p:spPr>
          <a:xfrm>
            <a:off x="395537" y="1595933"/>
            <a:ext cx="8352928" cy="4641379"/>
          </a:xfrm>
        </p:spPr>
        <p:txBody>
          <a:bodyPr>
            <a:normAutofit fontScale="47500" lnSpcReduction="20000"/>
          </a:bodyPr>
          <a:lstStyle/>
          <a:p>
            <a:pPr marL="0" indent="0" algn="r" rtl="1">
              <a:lnSpc>
                <a:spcPct val="170000"/>
              </a:lnSpc>
              <a:buNone/>
            </a:pPr>
            <a:r>
              <a:rPr lang="fa-IR" dirty="0" smtClean="0">
                <a:cs typeface="B Homa" pitchFamily="2" charset="-78"/>
              </a:rPr>
              <a:t>به </a:t>
            </a:r>
            <a:r>
              <a:rPr lang="fa-IR" dirty="0">
                <a:solidFill>
                  <a:schemeClr val="tx1"/>
                </a:solidFill>
                <a:cs typeface="B Homa" pitchFamily="2" charset="-78"/>
              </a:rPr>
              <a:t>منظور تحکیم و تکریم نهاد </a:t>
            </a:r>
            <a:r>
              <a:rPr lang="fa-IR" dirty="0" smtClean="0">
                <a:solidFill>
                  <a:schemeClr val="tx1"/>
                </a:solidFill>
                <a:cs typeface="B Homa" pitchFamily="2" charset="-78"/>
              </a:rPr>
              <a:t>خانواده، </a:t>
            </a:r>
            <a:r>
              <a:rPr lang="fa-IR" dirty="0">
                <a:solidFill>
                  <a:schemeClr val="tx1"/>
                </a:solidFill>
                <a:cs typeface="B Homa" pitchFamily="2" charset="-78"/>
              </a:rPr>
              <a:t>کارمندان موسسه در موارد ذیل حق برخورداری از هفت روز مرخصی اضطراری علاوه بر سقف مرخصی استحقاقی سالانه را </a:t>
            </a:r>
            <a:r>
              <a:rPr lang="fa-IR" dirty="0" smtClean="0">
                <a:solidFill>
                  <a:schemeClr val="tx1"/>
                </a:solidFill>
                <a:cs typeface="B Homa" pitchFamily="2" charset="-78"/>
              </a:rPr>
              <a:t>دارند. </a:t>
            </a:r>
            <a:r>
              <a:rPr lang="fa-IR" dirty="0">
                <a:solidFill>
                  <a:schemeClr val="tx1"/>
                </a:solidFill>
                <a:cs typeface="B Homa" pitchFamily="2" charset="-78"/>
              </a:rPr>
              <a:t>مرخصی مذکور قابل ذخیره یا بازخرید نمی باشد .</a:t>
            </a:r>
            <a:endParaRPr lang="en-US" dirty="0">
              <a:solidFill>
                <a:schemeClr val="tx1"/>
              </a:solidFill>
              <a:cs typeface="B Homa" pitchFamily="2" charset="-78"/>
            </a:endParaRPr>
          </a:p>
          <a:p>
            <a:pPr marL="0" indent="0" algn="r" rtl="1">
              <a:lnSpc>
                <a:spcPct val="170000"/>
              </a:lnSpc>
              <a:buNone/>
            </a:pPr>
            <a:r>
              <a:rPr lang="fa-IR" dirty="0">
                <a:solidFill>
                  <a:schemeClr val="tx1"/>
                </a:solidFill>
                <a:cs typeface="B Homa" pitchFamily="2" charset="-78"/>
              </a:rPr>
              <a:t>الف ) ازدواج دائم کارند</a:t>
            </a:r>
            <a:endParaRPr lang="en-US" dirty="0">
              <a:solidFill>
                <a:schemeClr val="tx1"/>
              </a:solidFill>
              <a:cs typeface="B Homa" pitchFamily="2" charset="-78"/>
            </a:endParaRPr>
          </a:p>
          <a:p>
            <a:pPr marL="0" indent="0" algn="r" rtl="1">
              <a:lnSpc>
                <a:spcPct val="170000"/>
              </a:lnSpc>
              <a:buNone/>
            </a:pPr>
            <a:r>
              <a:rPr lang="fa-IR" dirty="0">
                <a:solidFill>
                  <a:schemeClr val="tx1"/>
                </a:solidFill>
                <a:cs typeface="B Homa" pitchFamily="2" charset="-78"/>
              </a:rPr>
              <a:t>ب ) ازدواج فرزند کارمند</a:t>
            </a:r>
            <a:endParaRPr lang="en-US" dirty="0">
              <a:solidFill>
                <a:schemeClr val="tx1"/>
              </a:solidFill>
              <a:cs typeface="B Homa" pitchFamily="2" charset="-78"/>
            </a:endParaRPr>
          </a:p>
          <a:p>
            <a:pPr marL="0" indent="0" algn="r" rtl="1">
              <a:lnSpc>
                <a:spcPct val="170000"/>
              </a:lnSpc>
              <a:buNone/>
            </a:pPr>
            <a:r>
              <a:rPr lang="fa-IR" dirty="0">
                <a:solidFill>
                  <a:schemeClr val="tx1"/>
                </a:solidFill>
                <a:cs typeface="B Homa" pitchFamily="2" charset="-78"/>
              </a:rPr>
              <a:t>ج ) فوت بستگان درجه یک شامل : </a:t>
            </a:r>
            <a:r>
              <a:rPr lang="fa-IR" dirty="0" smtClean="0">
                <a:solidFill>
                  <a:schemeClr val="tx1"/>
                </a:solidFill>
                <a:cs typeface="B Homa" pitchFamily="2" charset="-78"/>
              </a:rPr>
              <a:t>همسر، فرزند، پدر، مادر، </a:t>
            </a:r>
            <a:r>
              <a:rPr lang="fa-IR" dirty="0">
                <a:solidFill>
                  <a:schemeClr val="tx1"/>
                </a:solidFill>
                <a:cs typeface="B Homa" pitchFamily="2" charset="-78"/>
              </a:rPr>
              <a:t>خواهر و </a:t>
            </a:r>
            <a:r>
              <a:rPr lang="fa-IR" dirty="0" smtClean="0">
                <a:solidFill>
                  <a:schemeClr val="tx1"/>
                </a:solidFill>
                <a:cs typeface="B Homa" pitchFamily="2" charset="-78"/>
              </a:rPr>
              <a:t>برادر</a:t>
            </a:r>
          </a:p>
          <a:p>
            <a:pPr marL="0" indent="0" algn="r" rtl="1">
              <a:lnSpc>
                <a:spcPct val="170000"/>
              </a:lnSpc>
              <a:buNone/>
            </a:pPr>
            <a:endParaRPr lang="fa-IR" sz="1500" dirty="0">
              <a:solidFill>
                <a:schemeClr val="tx1"/>
              </a:solidFill>
              <a:cs typeface="B Homa" pitchFamily="2" charset="-78"/>
            </a:endParaRPr>
          </a:p>
          <a:p>
            <a:pPr marL="0" indent="0" algn="r" rtl="1">
              <a:lnSpc>
                <a:spcPct val="170000"/>
              </a:lnSpc>
              <a:buNone/>
            </a:pPr>
            <a:r>
              <a:rPr lang="fa-IR" sz="5200" dirty="0">
                <a:solidFill>
                  <a:schemeClr val="tx1"/>
                </a:solidFill>
                <a:latin typeface="+mj-lt"/>
                <a:ea typeface="+mj-ea"/>
                <a:cs typeface="B Homa" pitchFamily="2" charset="-78"/>
              </a:rPr>
              <a:t>ماده 75 :</a:t>
            </a:r>
          </a:p>
          <a:p>
            <a:pPr marL="0" indent="0" algn="r" rtl="1">
              <a:lnSpc>
                <a:spcPct val="170000"/>
              </a:lnSpc>
              <a:buNone/>
            </a:pPr>
            <a:r>
              <a:rPr lang="fa-IR" dirty="0" smtClean="0">
                <a:solidFill>
                  <a:schemeClr val="tx1"/>
                </a:solidFill>
                <a:cs typeface="B Homa" pitchFamily="2" charset="-78"/>
              </a:rPr>
              <a:t> </a:t>
            </a:r>
            <a:r>
              <a:rPr lang="fa-IR" dirty="0">
                <a:solidFill>
                  <a:schemeClr val="tx1"/>
                </a:solidFill>
                <a:cs typeface="B Homa" pitchFamily="2" charset="-78"/>
              </a:rPr>
              <a:t>کارمندان اعم از قراردادی ، پیمانی ، رسمی آزمایشی و رسمی که به حج تمتع مشرف می شوند مجاز خواهند بود فقط یکبار از یک ماه مرخصی تشویقی استفاده نمایند که جزء مرخصی استحقاقی منظور نخواهد شد </a:t>
            </a:r>
            <a:r>
              <a:rPr lang="fa-IR" dirty="0" smtClean="0">
                <a:solidFill>
                  <a:schemeClr val="tx1"/>
                </a:solidFill>
                <a:cs typeface="B Homa" pitchFamily="2" charset="-78"/>
              </a:rPr>
              <a:t>.</a:t>
            </a:r>
            <a:endParaRPr lang="en-US" dirty="0">
              <a:solidFill>
                <a:schemeClr val="tx1"/>
              </a:solidFill>
              <a:cs typeface="B Homa" pitchFamily="2" charset="-78"/>
            </a:endParaRPr>
          </a:p>
        </p:txBody>
      </p:sp>
    </p:spTree>
    <p:extLst>
      <p:ext uri="{BB962C8B-B14F-4D97-AF65-F5344CB8AC3E}">
        <p14:creationId xmlns:p14="http://schemas.microsoft.com/office/powerpoint/2010/main" val="876293210"/>
      </p:ext>
    </p:extLst>
  </p:cSld>
  <p:clrMapOvr>
    <a:masterClrMapping/>
  </p:clrMapOvr>
  <p:transition spd="slow">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76 :</a:t>
            </a:r>
          </a:p>
        </p:txBody>
      </p:sp>
      <p:sp>
        <p:nvSpPr>
          <p:cNvPr id="2" name="Content Placeholder 1"/>
          <p:cNvSpPr>
            <a:spLocks noGrp="1"/>
          </p:cNvSpPr>
          <p:nvPr>
            <p:ph idx="1"/>
          </p:nvPr>
        </p:nvSpPr>
        <p:spPr>
          <a:xfrm>
            <a:off x="323528" y="1628800"/>
            <a:ext cx="8496943" cy="4497363"/>
          </a:xfrm>
        </p:spPr>
        <p:txBody>
          <a:bodyPr>
            <a:normAutofit fontScale="77500" lnSpcReduction="20000"/>
          </a:bodyPr>
          <a:lstStyle/>
          <a:p>
            <a:pPr marL="0" indent="0" algn="r" rtl="1">
              <a:lnSpc>
                <a:spcPct val="150000"/>
              </a:lnSpc>
              <a:buNone/>
            </a:pPr>
            <a:r>
              <a:rPr lang="fa-IR" dirty="0" smtClean="0">
                <a:solidFill>
                  <a:schemeClr val="tx1"/>
                </a:solidFill>
                <a:cs typeface="B Homa" pitchFamily="2" charset="-78"/>
              </a:rPr>
              <a:t>کارمندان </a:t>
            </a:r>
            <a:r>
              <a:rPr lang="fa-IR" dirty="0">
                <a:solidFill>
                  <a:schemeClr val="tx1"/>
                </a:solidFill>
                <a:cs typeface="B Homa" pitchFamily="2" charset="-78"/>
              </a:rPr>
              <a:t>موسسه می توانند از مرخصی کمتر از یک روز که جزیی از مرخصی استحقاقی می </a:t>
            </a:r>
            <a:r>
              <a:rPr lang="fa-IR" dirty="0" smtClean="0">
                <a:solidFill>
                  <a:schemeClr val="tx1"/>
                </a:solidFill>
                <a:cs typeface="B Homa" pitchFamily="2" charset="-78"/>
              </a:rPr>
              <a:t>باشد، </a:t>
            </a:r>
            <a:r>
              <a:rPr lang="fa-IR" dirty="0">
                <a:solidFill>
                  <a:schemeClr val="tx1"/>
                </a:solidFill>
                <a:cs typeface="B Homa" pitchFamily="2" charset="-78"/>
              </a:rPr>
              <a:t>استفاده </a:t>
            </a:r>
            <a:r>
              <a:rPr lang="fa-IR" dirty="0" smtClean="0">
                <a:solidFill>
                  <a:schemeClr val="tx1"/>
                </a:solidFill>
                <a:cs typeface="B Homa" pitchFamily="2" charset="-78"/>
              </a:rPr>
              <a:t>کنند. </a:t>
            </a:r>
            <a:r>
              <a:rPr lang="fa-IR" dirty="0">
                <a:solidFill>
                  <a:schemeClr val="tx1"/>
                </a:solidFill>
                <a:cs typeface="B Homa" pitchFamily="2" charset="-78"/>
              </a:rPr>
              <a:t>حداکثر مرخصی ساعتی به میزان نصف ساعت کاری روزانه است . در صورت استفاده بیش از مدت ذکر </a:t>
            </a:r>
            <a:r>
              <a:rPr lang="fa-IR" dirty="0" smtClean="0">
                <a:solidFill>
                  <a:schemeClr val="tx1"/>
                </a:solidFill>
                <a:cs typeface="B Homa" pitchFamily="2" charset="-78"/>
              </a:rPr>
              <a:t>شده، </a:t>
            </a:r>
            <a:r>
              <a:rPr lang="fa-IR" dirty="0">
                <a:solidFill>
                  <a:schemeClr val="tx1"/>
                </a:solidFill>
                <a:cs typeface="B Homa" pitchFamily="2" charset="-78"/>
              </a:rPr>
              <a:t>یک روز مرخصی استحقاقی محاسبه می شود </a:t>
            </a:r>
            <a:r>
              <a:rPr lang="fa-IR" dirty="0" smtClean="0">
                <a:cs typeface="B Homa" pitchFamily="2" charset="-78"/>
              </a:rPr>
              <a:t>.</a:t>
            </a:r>
          </a:p>
          <a:p>
            <a:pPr marL="0" indent="0" algn="r" rtl="1">
              <a:lnSpc>
                <a:spcPct val="150000"/>
              </a:lnSpc>
              <a:buNone/>
            </a:pPr>
            <a:endParaRPr lang="fa-IR" dirty="0">
              <a:cs typeface="B Homa" pitchFamily="2" charset="-78"/>
            </a:endParaRPr>
          </a:p>
          <a:p>
            <a:pPr marL="0" indent="0" algn="r" rtl="1">
              <a:lnSpc>
                <a:spcPct val="150000"/>
              </a:lnSpc>
              <a:buNone/>
            </a:pPr>
            <a:r>
              <a:rPr lang="fa-IR" sz="4400" dirty="0">
                <a:solidFill>
                  <a:schemeClr val="tx2"/>
                </a:solidFill>
                <a:latin typeface="+mj-lt"/>
                <a:ea typeface="+mj-ea"/>
                <a:cs typeface="B Homa" pitchFamily="2" charset="-78"/>
              </a:rPr>
              <a:t>ماده 77 :</a:t>
            </a:r>
          </a:p>
          <a:p>
            <a:pPr marL="0" indent="0" algn="r" rtl="1">
              <a:lnSpc>
                <a:spcPct val="150000"/>
              </a:lnSpc>
              <a:buNone/>
            </a:pPr>
            <a:r>
              <a:rPr lang="fa-IR" dirty="0" smtClean="0">
                <a:solidFill>
                  <a:schemeClr val="tx1"/>
                </a:solidFill>
                <a:cs typeface="B Homa" pitchFamily="2" charset="-78"/>
              </a:rPr>
              <a:t>تعطیلات </a:t>
            </a:r>
            <a:r>
              <a:rPr lang="fa-IR" dirty="0">
                <a:solidFill>
                  <a:schemeClr val="tx1"/>
                </a:solidFill>
                <a:cs typeface="B Homa" pitchFamily="2" charset="-78"/>
              </a:rPr>
              <a:t>رسمی بین مرخصی های استحقاقی جزء مرخصی محسوب نمی </a:t>
            </a:r>
            <a:r>
              <a:rPr lang="fa-IR" dirty="0" smtClean="0">
                <a:solidFill>
                  <a:schemeClr val="tx1"/>
                </a:solidFill>
                <a:cs typeface="B Homa" pitchFamily="2" charset="-78"/>
              </a:rPr>
              <a:t>شود.</a:t>
            </a:r>
            <a:endParaRPr lang="en-US" dirty="0">
              <a:solidFill>
                <a:schemeClr val="tx1"/>
              </a:solidFill>
              <a:cs typeface="B Homa" pitchFamily="2" charset="-78"/>
            </a:endParaRPr>
          </a:p>
        </p:txBody>
      </p:sp>
    </p:spTree>
    <p:extLst>
      <p:ext uri="{BB962C8B-B14F-4D97-AF65-F5344CB8AC3E}">
        <p14:creationId xmlns:p14="http://schemas.microsoft.com/office/powerpoint/2010/main" val="3010481569"/>
      </p:ext>
    </p:extLst>
  </p:cSld>
  <p:clrMapOvr>
    <a:masterClrMapping/>
  </p:clrMapOvr>
  <p:transition spd="slow">
    <p:pull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78 :</a:t>
            </a:r>
          </a:p>
        </p:txBody>
      </p:sp>
      <p:sp>
        <p:nvSpPr>
          <p:cNvPr id="2" name="Content Placeholder 1"/>
          <p:cNvSpPr>
            <a:spLocks noGrp="1"/>
          </p:cNvSpPr>
          <p:nvPr>
            <p:ph idx="1"/>
          </p:nvPr>
        </p:nvSpPr>
        <p:spPr>
          <a:xfrm>
            <a:off x="323529" y="1484784"/>
            <a:ext cx="8424936" cy="4968552"/>
          </a:xfrm>
        </p:spPr>
        <p:txBody>
          <a:bodyPr>
            <a:normAutofit fontScale="47500" lnSpcReduction="20000"/>
          </a:bodyPr>
          <a:lstStyle/>
          <a:p>
            <a:pPr marL="0" indent="0" algn="just" rtl="1">
              <a:lnSpc>
                <a:spcPct val="170000"/>
              </a:lnSpc>
              <a:buNone/>
            </a:pPr>
            <a:r>
              <a:rPr lang="fa-IR" dirty="0" smtClean="0">
                <a:solidFill>
                  <a:schemeClr val="tx1"/>
                </a:solidFill>
                <a:cs typeface="B Homa" pitchFamily="2" charset="-78"/>
              </a:rPr>
              <a:t>کارمندان رسمی، </a:t>
            </a:r>
            <a:r>
              <a:rPr lang="fa-IR" dirty="0">
                <a:solidFill>
                  <a:schemeClr val="tx1"/>
                </a:solidFill>
                <a:cs typeface="B Homa" pitchFamily="2" charset="-78"/>
              </a:rPr>
              <a:t>رسمی آزمایشی و پیمانی می توانند در طول مدت خدمت خود با موافقت موسسه حداکثر سه سال از مرخصی بدون حقوق استفاده نمایند و در صورتی که کسب مرخصی برای ادامه تحصیلات عالی در رشته مربوط به شغل کارمندان یا نیاز موسسه باشد ، تا مدت دو سال دیگر قابل افزایش خواهد بود . احتساب مدت مرخصی بدون حقوق کارمندان که بابت ادامه تحصیل اعطاء می شود ، از لحاظ بازنشستگی با پرداخت کسور مربوط توسط کارمندان موسسه ( اعم از سهم مستخدم و کارفرما ) طبق دستورالعملی خواهد بود که توسط هیئت امناء تصویب می </a:t>
            </a:r>
            <a:r>
              <a:rPr lang="fa-IR" dirty="0" smtClean="0">
                <a:solidFill>
                  <a:schemeClr val="tx1"/>
                </a:solidFill>
                <a:cs typeface="B Homa" pitchFamily="2" charset="-78"/>
              </a:rPr>
              <a:t>شود.</a:t>
            </a:r>
          </a:p>
          <a:p>
            <a:pPr marL="0" indent="0" algn="just" rtl="1">
              <a:lnSpc>
                <a:spcPct val="170000"/>
              </a:lnSpc>
              <a:buNone/>
            </a:pPr>
            <a:endParaRPr lang="en-US" sz="1300" dirty="0">
              <a:solidFill>
                <a:schemeClr val="tx1"/>
              </a:solidFill>
              <a:cs typeface="B Homa" pitchFamily="2" charset="-78"/>
            </a:endParaRPr>
          </a:p>
          <a:p>
            <a:pPr marL="0" indent="0" algn="r" rtl="1">
              <a:lnSpc>
                <a:spcPct val="170000"/>
              </a:lnSpc>
              <a:buNone/>
            </a:pPr>
            <a:r>
              <a:rPr lang="fa-IR" dirty="0">
                <a:solidFill>
                  <a:schemeClr val="tx1"/>
                </a:solidFill>
                <a:cs typeface="B Homa" pitchFamily="2" charset="-78"/>
              </a:rPr>
              <a:t>تبصره 1: </a:t>
            </a:r>
            <a:r>
              <a:rPr lang="fa-IR" dirty="0" smtClean="0">
                <a:solidFill>
                  <a:schemeClr val="tx1"/>
                </a:solidFill>
                <a:cs typeface="B Homa" pitchFamily="2" charset="-78"/>
              </a:rPr>
              <a:t>مدت </a:t>
            </a:r>
            <a:r>
              <a:rPr lang="fa-IR" dirty="0">
                <a:solidFill>
                  <a:schemeClr val="tx1"/>
                </a:solidFill>
                <a:cs typeface="B Homa" pitchFamily="2" charset="-78"/>
              </a:rPr>
              <a:t>مرخصی بدون حقوق و ماموریت آموزشی مورد استفاده کارمندان رسمی آزمایشی به عنوان طول دوره مورد نیاز خدمت آزمایشی مندرج در ماده 36 این آیین نامه محسوب نمی </a:t>
            </a:r>
            <a:r>
              <a:rPr lang="fa-IR" dirty="0" smtClean="0">
                <a:solidFill>
                  <a:schemeClr val="tx1"/>
                </a:solidFill>
                <a:cs typeface="B Homa" pitchFamily="2" charset="-78"/>
              </a:rPr>
              <a:t>شود.</a:t>
            </a:r>
          </a:p>
          <a:p>
            <a:pPr marL="0" indent="0" algn="r" rtl="1">
              <a:lnSpc>
                <a:spcPct val="170000"/>
              </a:lnSpc>
              <a:buNone/>
            </a:pPr>
            <a:endParaRPr lang="en-US" sz="200" dirty="0">
              <a:solidFill>
                <a:schemeClr val="tx1"/>
              </a:solidFill>
              <a:cs typeface="B Homa" pitchFamily="2" charset="-78"/>
            </a:endParaRPr>
          </a:p>
          <a:p>
            <a:pPr marL="0" indent="0" algn="r" rtl="1">
              <a:lnSpc>
                <a:spcPct val="170000"/>
              </a:lnSpc>
              <a:buNone/>
            </a:pPr>
            <a:r>
              <a:rPr lang="fa-IR" dirty="0">
                <a:solidFill>
                  <a:schemeClr val="tx1"/>
                </a:solidFill>
                <a:cs typeface="B Homa" pitchFamily="2" charset="-78"/>
              </a:rPr>
              <a:t>تبصره 2 </a:t>
            </a:r>
            <a:r>
              <a:rPr lang="fa-IR" dirty="0" smtClean="0">
                <a:solidFill>
                  <a:schemeClr val="tx1"/>
                </a:solidFill>
                <a:cs typeface="B Homa" pitchFamily="2" charset="-78"/>
              </a:rPr>
              <a:t>:  </a:t>
            </a:r>
            <a:r>
              <a:rPr lang="fa-IR" dirty="0">
                <a:solidFill>
                  <a:schemeClr val="tx1"/>
                </a:solidFill>
                <a:cs typeface="B Homa" pitchFamily="2" charset="-78"/>
              </a:rPr>
              <a:t>کارمندان می توانند با رعایت ماده 30 قانون برنامه پنجم توسعه با موافقت موسسه برابر دستورالعملی که به تصویب هیات رئیسه می رسد ، از مرخصی بدون حقوق بدون محدودیت زمان استفاده نمایند</a:t>
            </a:r>
            <a:r>
              <a:rPr lang="fa-IR" dirty="0" smtClean="0">
                <a:solidFill>
                  <a:schemeClr val="tx1"/>
                </a:solidFill>
                <a:cs typeface="B Homa" pitchFamily="2" charset="-78"/>
              </a:rPr>
              <a:t>.</a:t>
            </a:r>
          </a:p>
          <a:p>
            <a:pPr marL="0" indent="0" algn="r" rtl="1">
              <a:lnSpc>
                <a:spcPct val="170000"/>
              </a:lnSpc>
              <a:buNone/>
            </a:pPr>
            <a:endParaRPr lang="en-US" sz="700" dirty="0">
              <a:solidFill>
                <a:schemeClr val="tx1"/>
              </a:solidFill>
              <a:cs typeface="B Homa" pitchFamily="2" charset="-78"/>
            </a:endParaRPr>
          </a:p>
          <a:p>
            <a:pPr marL="0" indent="0" algn="just" rtl="1">
              <a:lnSpc>
                <a:spcPct val="170000"/>
              </a:lnSpc>
              <a:buNone/>
            </a:pPr>
            <a:r>
              <a:rPr lang="fa-IR" dirty="0">
                <a:solidFill>
                  <a:schemeClr val="tx1"/>
                </a:solidFill>
                <a:cs typeface="B Homa" pitchFamily="2" charset="-78"/>
              </a:rPr>
              <a:t>تبصره 3 </a:t>
            </a:r>
            <a:r>
              <a:rPr lang="fa-IR" dirty="0" smtClean="0">
                <a:solidFill>
                  <a:schemeClr val="tx1"/>
                </a:solidFill>
                <a:cs typeface="B Homa" pitchFamily="2" charset="-78"/>
              </a:rPr>
              <a:t>: کارمندان </a:t>
            </a:r>
            <a:r>
              <a:rPr lang="fa-IR" dirty="0">
                <a:solidFill>
                  <a:schemeClr val="tx1"/>
                </a:solidFill>
                <a:cs typeface="B Homa" pitchFamily="2" charset="-78"/>
              </a:rPr>
              <a:t>موسسه که همسر ایشان جهت ماموریت یا ادامه تحصیل اعزام می شوند ، می توانند حداکثر بمدت 6 سال ( بدون محاسبه مرخصی بدون حقوق </a:t>
            </a:r>
            <a:r>
              <a:rPr lang="fa-IR" dirty="0" smtClean="0">
                <a:solidFill>
                  <a:schemeClr val="tx1"/>
                </a:solidFill>
                <a:cs typeface="B Homa" pitchFamily="2" charset="-78"/>
              </a:rPr>
              <a:t>اسفاده </a:t>
            </a:r>
            <a:r>
              <a:rPr lang="fa-IR" dirty="0">
                <a:solidFill>
                  <a:schemeClr val="tx1"/>
                </a:solidFill>
                <a:cs typeface="B Homa" pitchFamily="2" charset="-78"/>
              </a:rPr>
              <a:t>شده قبلی ) از مرخصی بدون حقوق استفاده نمایند </a:t>
            </a:r>
            <a:r>
              <a:rPr lang="fa-IR" dirty="0" smtClean="0">
                <a:cs typeface="B Homa" pitchFamily="2" charset="-78"/>
              </a:rPr>
              <a:t>.</a:t>
            </a:r>
            <a:endParaRPr lang="en-US" dirty="0">
              <a:cs typeface="B Homa" pitchFamily="2" charset="-78"/>
            </a:endParaRPr>
          </a:p>
        </p:txBody>
      </p:sp>
    </p:spTree>
    <p:extLst>
      <p:ext uri="{BB962C8B-B14F-4D97-AF65-F5344CB8AC3E}">
        <p14:creationId xmlns:p14="http://schemas.microsoft.com/office/powerpoint/2010/main" val="4157141745"/>
      </p:ext>
    </p:extLst>
  </p:cSld>
  <p:clrMapOvr>
    <a:masterClrMapping/>
  </p:clrMapOvr>
  <p:transition spd="slow">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79 :</a:t>
            </a:r>
          </a:p>
        </p:txBody>
      </p:sp>
      <p:sp>
        <p:nvSpPr>
          <p:cNvPr id="2" name="Content Placeholder 1"/>
          <p:cNvSpPr>
            <a:spLocks noGrp="1"/>
          </p:cNvSpPr>
          <p:nvPr>
            <p:ph idx="1"/>
          </p:nvPr>
        </p:nvSpPr>
        <p:spPr>
          <a:xfrm>
            <a:off x="323529" y="1667941"/>
            <a:ext cx="8496944" cy="4569371"/>
          </a:xfrm>
        </p:spPr>
        <p:txBody>
          <a:bodyPr>
            <a:normAutofit fontScale="47500" lnSpcReduction="20000"/>
          </a:bodyPr>
          <a:lstStyle/>
          <a:p>
            <a:pPr marL="0" indent="0" algn="r" rtl="1">
              <a:lnSpc>
                <a:spcPct val="170000"/>
              </a:lnSpc>
              <a:buNone/>
            </a:pPr>
            <a:r>
              <a:rPr lang="fa-IR" dirty="0" smtClean="0">
                <a:solidFill>
                  <a:schemeClr val="tx1"/>
                </a:solidFill>
                <a:cs typeface="B Homa" pitchFamily="2" charset="-78"/>
              </a:rPr>
              <a:t>کارمندان </a:t>
            </a:r>
            <a:r>
              <a:rPr lang="fa-IR" dirty="0">
                <a:solidFill>
                  <a:schemeClr val="tx1"/>
                </a:solidFill>
                <a:cs typeface="B Homa" pitchFamily="2" charset="-78"/>
              </a:rPr>
              <a:t>موسسه در صرت ابتلاء به بیماری که مانع از انجام خدمت شود تا سه روز با گواهی پزشک معالج و تایید پزشک معتمد موسسه و مازاد بر سه روز تا سقف چهار ماه با تایید شورای </a:t>
            </a:r>
            <a:r>
              <a:rPr lang="fa-IR" dirty="0" smtClean="0">
                <a:solidFill>
                  <a:schemeClr val="tx1"/>
                </a:solidFill>
                <a:cs typeface="B Homa" pitchFamily="2" charset="-78"/>
              </a:rPr>
              <a:t>پزشکی، </a:t>
            </a:r>
            <a:r>
              <a:rPr lang="fa-IR" dirty="0">
                <a:solidFill>
                  <a:schemeClr val="tx1"/>
                </a:solidFill>
                <a:cs typeface="B Homa" pitchFamily="2" charset="-78"/>
              </a:rPr>
              <a:t>می توانند از مرخصی استعلاجی استفاده نمایند .</a:t>
            </a:r>
            <a:endParaRPr lang="en-US" dirty="0">
              <a:solidFill>
                <a:schemeClr val="tx1"/>
              </a:solidFill>
              <a:cs typeface="B Homa" pitchFamily="2" charset="-78"/>
            </a:endParaRPr>
          </a:p>
          <a:p>
            <a:pPr marL="0" indent="0" algn="r" rtl="1">
              <a:lnSpc>
                <a:spcPct val="170000"/>
              </a:lnSpc>
              <a:buNone/>
            </a:pPr>
            <a:endParaRPr lang="fa-IR" sz="1800" dirty="0" smtClean="0">
              <a:solidFill>
                <a:schemeClr val="tx1"/>
              </a:solidFill>
              <a:cs typeface="B Homa" pitchFamily="2" charset="-78"/>
            </a:endParaRPr>
          </a:p>
          <a:p>
            <a:pPr marL="0" indent="0" algn="r" rtl="1">
              <a:lnSpc>
                <a:spcPct val="170000"/>
              </a:lnSpc>
              <a:buNone/>
            </a:pPr>
            <a:r>
              <a:rPr lang="fa-IR" dirty="0" smtClean="0">
                <a:solidFill>
                  <a:schemeClr val="tx1"/>
                </a:solidFill>
                <a:cs typeface="B Homa" pitchFamily="2" charset="-78"/>
              </a:rPr>
              <a:t>تبصره </a:t>
            </a:r>
            <a:r>
              <a:rPr lang="fa-IR" dirty="0">
                <a:solidFill>
                  <a:schemeClr val="tx1"/>
                </a:solidFill>
                <a:cs typeface="B Homa" pitchFamily="2" charset="-78"/>
              </a:rPr>
              <a:t>: </a:t>
            </a:r>
            <a:r>
              <a:rPr lang="fa-IR" dirty="0" smtClean="0">
                <a:solidFill>
                  <a:schemeClr val="tx1"/>
                </a:solidFill>
                <a:cs typeface="B Homa" pitchFamily="2" charset="-78"/>
              </a:rPr>
              <a:t>در </a:t>
            </a:r>
            <a:r>
              <a:rPr lang="fa-IR" dirty="0">
                <a:solidFill>
                  <a:schemeClr val="tx1"/>
                </a:solidFill>
                <a:cs typeface="B Homa" pitchFamily="2" charset="-78"/>
              </a:rPr>
              <a:t>صورت نیاز به استفاده بیش از چهار </a:t>
            </a:r>
            <a:r>
              <a:rPr lang="fa-IR" dirty="0" smtClean="0">
                <a:solidFill>
                  <a:schemeClr val="tx1"/>
                </a:solidFill>
                <a:cs typeface="B Homa" pitchFamily="2" charset="-78"/>
              </a:rPr>
              <a:t>ماه، </a:t>
            </a:r>
            <a:r>
              <a:rPr lang="fa-IR" dirty="0">
                <a:solidFill>
                  <a:schemeClr val="tx1"/>
                </a:solidFill>
                <a:cs typeface="B Homa" pitchFamily="2" charset="-78"/>
              </a:rPr>
              <a:t>تایید مجدد شورای پزشکی الزامی است </a:t>
            </a:r>
            <a:r>
              <a:rPr lang="fa-IR" dirty="0" smtClean="0">
                <a:solidFill>
                  <a:schemeClr val="tx1"/>
                </a:solidFill>
                <a:cs typeface="B Homa" pitchFamily="2" charset="-78"/>
              </a:rPr>
              <a:t>.</a:t>
            </a:r>
          </a:p>
          <a:p>
            <a:pPr marL="0" indent="0" algn="r" rtl="1">
              <a:lnSpc>
                <a:spcPct val="170000"/>
              </a:lnSpc>
              <a:buNone/>
            </a:pPr>
            <a:endParaRPr lang="fa-IR" sz="1600" dirty="0" smtClean="0">
              <a:solidFill>
                <a:schemeClr val="tx1"/>
              </a:solidFill>
              <a:cs typeface="B Homa" pitchFamily="2" charset="-78"/>
            </a:endParaRPr>
          </a:p>
          <a:p>
            <a:pPr marL="0" indent="0" algn="r" rtl="1">
              <a:lnSpc>
                <a:spcPct val="170000"/>
              </a:lnSpc>
              <a:buNone/>
            </a:pPr>
            <a:r>
              <a:rPr lang="fa-IR" sz="5200" dirty="0">
                <a:solidFill>
                  <a:schemeClr val="tx1"/>
                </a:solidFill>
                <a:latin typeface="+mj-lt"/>
                <a:ea typeface="+mj-ea"/>
                <a:cs typeface="B Homa" pitchFamily="2" charset="-78"/>
              </a:rPr>
              <a:t>ماده 80 : </a:t>
            </a:r>
          </a:p>
          <a:p>
            <a:pPr marL="0" indent="0" algn="r" rtl="1">
              <a:lnSpc>
                <a:spcPct val="220000"/>
              </a:lnSpc>
              <a:buNone/>
            </a:pPr>
            <a:r>
              <a:rPr lang="fa-IR" dirty="0" smtClean="0">
                <a:solidFill>
                  <a:schemeClr val="tx1"/>
                </a:solidFill>
                <a:cs typeface="B Homa" pitchFamily="2" charset="-78"/>
              </a:rPr>
              <a:t>حداکثر </a:t>
            </a:r>
            <a:r>
              <a:rPr lang="fa-IR" dirty="0">
                <a:solidFill>
                  <a:schemeClr val="tx1"/>
                </a:solidFill>
                <a:cs typeface="B Homa" pitchFamily="2" charset="-78"/>
              </a:rPr>
              <a:t>مدت استفاده از مرخصی استعلاجی در طول یک سال تقویمی چهار ماه خواهد بود در صورت نیاز به استفاده بیشتر از مرخصی </a:t>
            </a:r>
            <a:r>
              <a:rPr lang="fa-IR" dirty="0" smtClean="0">
                <a:solidFill>
                  <a:schemeClr val="tx1"/>
                </a:solidFill>
                <a:cs typeface="B Homa" pitchFamily="2" charset="-78"/>
              </a:rPr>
              <a:t>استعلاجی، </a:t>
            </a:r>
            <a:r>
              <a:rPr lang="fa-IR" dirty="0">
                <a:solidFill>
                  <a:schemeClr val="tx1"/>
                </a:solidFill>
                <a:cs typeface="B Homa" pitchFamily="2" charset="-78"/>
              </a:rPr>
              <a:t>به تشخیص شورای پزشکی موسسه از محدودیت زمانی مذکور مستثنی می باشد </a:t>
            </a:r>
            <a:r>
              <a:rPr lang="fa-IR" dirty="0" smtClean="0">
                <a:cs typeface="B Homa" pitchFamily="2" charset="-78"/>
              </a:rPr>
              <a:t>.</a:t>
            </a:r>
            <a:endParaRPr lang="en-US" dirty="0">
              <a:cs typeface="B Homa" pitchFamily="2" charset="-78"/>
            </a:endParaRPr>
          </a:p>
        </p:txBody>
      </p:sp>
    </p:spTree>
    <p:extLst>
      <p:ext uri="{BB962C8B-B14F-4D97-AF65-F5344CB8AC3E}">
        <p14:creationId xmlns:p14="http://schemas.microsoft.com/office/powerpoint/2010/main" val="756046909"/>
      </p:ext>
    </p:extLst>
  </p:cSld>
  <p:clrMapOvr>
    <a:masterClrMapping/>
  </p:clrMapOvr>
  <p:transition spd="slow">
    <p:pull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81 :</a:t>
            </a:r>
          </a:p>
        </p:txBody>
      </p:sp>
      <p:sp>
        <p:nvSpPr>
          <p:cNvPr id="2" name="Content Placeholder 1"/>
          <p:cNvSpPr>
            <a:spLocks noGrp="1"/>
          </p:cNvSpPr>
          <p:nvPr>
            <p:ph idx="1"/>
          </p:nvPr>
        </p:nvSpPr>
        <p:spPr>
          <a:xfrm>
            <a:off x="323528" y="1556792"/>
            <a:ext cx="8424935" cy="4824536"/>
          </a:xfrm>
        </p:spPr>
        <p:txBody>
          <a:bodyPr>
            <a:normAutofit fontScale="62500" lnSpcReduction="20000"/>
          </a:bodyPr>
          <a:lstStyle/>
          <a:p>
            <a:pPr marL="0" indent="0" algn="just" rtl="1">
              <a:lnSpc>
                <a:spcPct val="170000"/>
              </a:lnSpc>
              <a:buNone/>
            </a:pPr>
            <a:r>
              <a:rPr lang="fa-IR" dirty="0" smtClean="0">
                <a:solidFill>
                  <a:schemeClr val="tx1"/>
                </a:solidFill>
                <a:cs typeface="B Homa" pitchFamily="2" charset="-78"/>
              </a:rPr>
              <a:t>حقوق </a:t>
            </a:r>
            <a:r>
              <a:rPr lang="fa-IR" dirty="0">
                <a:solidFill>
                  <a:schemeClr val="tx1"/>
                </a:solidFill>
                <a:cs typeface="B Homa" pitchFamily="2" charset="-78"/>
              </a:rPr>
              <a:t>و مزایای کارمند در ایام مرخصی استعلاجی تا بهبودی کامل یا از کارافتادگی کلی حداکثر بمدت یک سال به میزان حقوق ثابت و فوق العاده های مستمر که حسب مورد به کارمند داده شده </a:t>
            </a:r>
            <a:r>
              <a:rPr lang="fa-IR" dirty="0" smtClean="0">
                <a:solidFill>
                  <a:schemeClr val="tx1"/>
                </a:solidFill>
                <a:cs typeface="B Homa" pitchFamily="2" charset="-78"/>
              </a:rPr>
              <a:t>است، </a:t>
            </a:r>
            <a:r>
              <a:rPr lang="fa-IR" dirty="0">
                <a:solidFill>
                  <a:schemeClr val="tx1"/>
                </a:solidFill>
                <a:cs typeface="B Homa" pitchFamily="2" charset="-78"/>
              </a:rPr>
              <a:t>قابل پرداخت می </a:t>
            </a:r>
            <a:r>
              <a:rPr lang="fa-IR" dirty="0" smtClean="0">
                <a:solidFill>
                  <a:schemeClr val="tx1"/>
                </a:solidFill>
                <a:cs typeface="B Homa" pitchFamily="2" charset="-78"/>
              </a:rPr>
              <a:t>باشد. </a:t>
            </a:r>
            <a:r>
              <a:rPr lang="fa-IR" dirty="0">
                <a:solidFill>
                  <a:schemeClr val="tx1"/>
                </a:solidFill>
                <a:cs typeface="B Homa" pitchFamily="2" charset="-78"/>
              </a:rPr>
              <a:t>برای مدت مازاد بر یک </a:t>
            </a:r>
            <a:r>
              <a:rPr lang="fa-IR" dirty="0" smtClean="0">
                <a:solidFill>
                  <a:schemeClr val="tx1"/>
                </a:solidFill>
                <a:cs typeface="B Homa" pitchFamily="2" charset="-78"/>
              </a:rPr>
              <a:t>سال، </a:t>
            </a:r>
            <a:r>
              <a:rPr lang="fa-IR" dirty="0">
                <a:solidFill>
                  <a:schemeClr val="tx1"/>
                </a:solidFill>
                <a:cs typeface="B Homa" pitchFamily="2" charset="-78"/>
              </a:rPr>
              <a:t>فقط حقوق ثابت </a:t>
            </a:r>
            <a:r>
              <a:rPr lang="fa-IR" dirty="0" smtClean="0">
                <a:solidFill>
                  <a:schemeClr val="tx1"/>
                </a:solidFill>
                <a:cs typeface="B Homa" pitchFamily="2" charset="-78"/>
              </a:rPr>
              <a:t>(مشتمل </a:t>
            </a:r>
            <a:r>
              <a:rPr lang="fa-IR" dirty="0">
                <a:solidFill>
                  <a:schemeClr val="tx1"/>
                </a:solidFill>
                <a:cs typeface="B Homa" pitchFamily="2" charset="-78"/>
              </a:rPr>
              <a:t>بر حق </a:t>
            </a:r>
            <a:r>
              <a:rPr lang="fa-IR" dirty="0" smtClean="0">
                <a:solidFill>
                  <a:schemeClr val="tx1"/>
                </a:solidFill>
                <a:cs typeface="B Homa" pitchFamily="2" charset="-78"/>
              </a:rPr>
              <a:t>شغل، </a:t>
            </a:r>
            <a:r>
              <a:rPr lang="fa-IR" dirty="0">
                <a:solidFill>
                  <a:schemeClr val="tx1"/>
                </a:solidFill>
                <a:cs typeface="B Homa" pitchFamily="2" charset="-78"/>
              </a:rPr>
              <a:t>حق </a:t>
            </a:r>
            <a:r>
              <a:rPr lang="fa-IR" dirty="0" smtClean="0">
                <a:solidFill>
                  <a:schemeClr val="tx1"/>
                </a:solidFill>
                <a:cs typeface="B Homa" pitchFamily="2" charset="-78"/>
              </a:rPr>
              <a:t>شاغل، </a:t>
            </a:r>
            <a:r>
              <a:rPr lang="fa-IR" dirty="0">
                <a:solidFill>
                  <a:schemeClr val="tx1"/>
                </a:solidFill>
                <a:cs typeface="B Homa" pitchFamily="2" charset="-78"/>
              </a:rPr>
              <a:t>فوق العاده مدیریت و تفاوت </a:t>
            </a:r>
            <a:r>
              <a:rPr lang="fa-IR" dirty="0" smtClean="0">
                <a:solidFill>
                  <a:schemeClr val="tx1"/>
                </a:solidFill>
                <a:cs typeface="B Homa" pitchFamily="2" charset="-78"/>
              </a:rPr>
              <a:t>تطبیق) </a:t>
            </a:r>
            <a:r>
              <a:rPr lang="fa-IR" dirty="0">
                <a:solidFill>
                  <a:schemeClr val="tx1"/>
                </a:solidFill>
                <a:cs typeface="B Homa" pitchFamily="2" charset="-78"/>
              </a:rPr>
              <a:t>قابل پرداخت خواهد بود </a:t>
            </a:r>
            <a:r>
              <a:rPr lang="fa-IR" dirty="0" smtClean="0">
                <a:solidFill>
                  <a:schemeClr val="tx1"/>
                </a:solidFill>
                <a:cs typeface="B Homa" pitchFamily="2" charset="-78"/>
              </a:rPr>
              <a:t>.</a:t>
            </a:r>
          </a:p>
          <a:p>
            <a:pPr marL="0" indent="0" algn="just" rtl="1">
              <a:lnSpc>
                <a:spcPct val="170000"/>
              </a:lnSpc>
              <a:buNone/>
            </a:pPr>
            <a:endParaRPr lang="fa-IR" dirty="0">
              <a:solidFill>
                <a:schemeClr val="tx1"/>
              </a:solidFill>
              <a:cs typeface="B Homa" pitchFamily="2" charset="-78"/>
            </a:endParaRPr>
          </a:p>
          <a:p>
            <a:pPr marL="0" indent="0" algn="r" rtl="1">
              <a:lnSpc>
                <a:spcPct val="170000"/>
              </a:lnSpc>
              <a:buNone/>
            </a:pPr>
            <a:r>
              <a:rPr lang="fa-IR" sz="4800" dirty="0">
                <a:solidFill>
                  <a:schemeClr val="tx1"/>
                </a:solidFill>
                <a:latin typeface="+mj-lt"/>
                <a:ea typeface="+mj-ea"/>
                <a:cs typeface="B Homa" pitchFamily="2" charset="-78"/>
              </a:rPr>
              <a:t>ماده 83 :</a:t>
            </a:r>
          </a:p>
          <a:p>
            <a:pPr marL="0" indent="0" algn="just" rtl="1">
              <a:lnSpc>
                <a:spcPct val="170000"/>
              </a:lnSpc>
              <a:buNone/>
            </a:pPr>
            <a:r>
              <a:rPr lang="fa-IR" dirty="0" smtClean="0">
                <a:solidFill>
                  <a:schemeClr val="tx1"/>
                </a:solidFill>
                <a:cs typeface="B Homa" pitchFamily="2" charset="-78"/>
              </a:rPr>
              <a:t> </a:t>
            </a:r>
            <a:r>
              <a:rPr lang="fa-IR" dirty="0">
                <a:solidFill>
                  <a:schemeClr val="tx1"/>
                </a:solidFill>
                <a:cs typeface="B Homa" pitchFamily="2" charset="-78"/>
              </a:rPr>
              <a:t>کارکنان مشمول صندوق تامین اجتماعی از نظر استفاده از مرخصی استعلاجی تابع مقررات قانون تامین اجتماعی می باشند و موسسه مجاز به پرداخت حقوق و مزایای آنان در ایام مرخصی استعلاجی نمی باشد </a:t>
            </a:r>
            <a:r>
              <a:rPr lang="fa-IR" dirty="0" smtClean="0">
                <a:solidFill>
                  <a:schemeClr val="tx1"/>
                </a:solidFill>
                <a:cs typeface="B Homa" pitchFamily="2" charset="-78"/>
              </a:rPr>
              <a:t>.</a:t>
            </a:r>
            <a:endParaRPr lang="fa-IR" dirty="0">
              <a:solidFill>
                <a:schemeClr val="tx1"/>
              </a:solidFill>
              <a:cs typeface="B Homa" pitchFamily="2" charset="-78"/>
            </a:endParaRPr>
          </a:p>
        </p:txBody>
      </p:sp>
    </p:spTree>
    <p:extLst>
      <p:ext uri="{BB962C8B-B14F-4D97-AF65-F5344CB8AC3E}">
        <p14:creationId xmlns:p14="http://schemas.microsoft.com/office/powerpoint/2010/main" val="1838799828"/>
      </p:ext>
    </p:extLst>
  </p:cSld>
  <p:clrMapOvr>
    <a:masterClrMapping/>
  </p:clrMapOvr>
  <p:transition spd="slow">
    <p:pull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82 :</a:t>
            </a:r>
          </a:p>
        </p:txBody>
      </p:sp>
      <p:sp>
        <p:nvSpPr>
          <p:cNvPr id="2" name="Content Placeholder 1"/>
          <p:cNvSpPr>
            <a:spLocks noGrp="1"/>
          </p:cNvSpPr>
          <p:nvPr>
            <p:ph idx="1"/>
          </p:nvPr>
        </p:nvSpPr>
        <p:spPr>
          <a:xfrm>
            <a:off x="251520" y="1556792"/>
            <a:ext cx="8640960" cy="4785395"/>
          </a:xfrm>
        </p:spPr>
        <p:txBody>
          <a:bodyPr>
            <a:normAutofit fontScale="55000" lnSpcReduction="20000"/>
          </a:bodyPr>
          <a:lstStyle/>
          <a:p>
            <a:pPr marL="0" indent="0" algn="just" rtl="1">
              <a:lnSpc>
                <a:spcPct val="170000"/>
              </a:lnSpc>
              <a:buNone/>
            </a:pPr>
            <a:r>
              <a:rPr lang="fa-IR" dirty="0" smtClean="0">
                <a:solidFill>
                  <a:schemeClr val="tx1"/>
                </a:solidFill>
                <a:cs typeface="B Homa" pitchFamily="2" charset="-78"/>
              </a:rPr>
              <a:t>به </a:t>
            </a:r>
            <a:r>
              <a:rPr lang="fa-IR" dirty="0">
                <a:solidFill>
                  <a:schemeClr val="tx1"/>
                </a:solidFill>
                <a:cs typeface="B Homa" pitchFamily="2" charset="-78"/>
              </a:rPr>
              <a:t>بانوان باردار برای هر بار وضع </a:t>
            </a:r>
            <a:r>
              <a:rPr lang="fa-IR" dirty="0" smtClean="0">
                <a:solidFill>
                  <a:schemeClr val="tx1"/>
                </a:solidFill>
                <a:cs typeface="B Homa" pitchFamily="2" charset="-78"/>
              </a:rPr>
              <a:t>حمل، </a:t>
            </a:r>
            <a:r>
              <a:rPr lang="fa-IR" dirty="0">
                <a:solidFill>
                  <a:schemeClr val="tx1"/>
                </a:solidFill>
                <a:cs typeface="B Homa" pitchFamily="2" charset="-78"/>
              </a:rPr>
              <a:t>شش ماه مرخصی زایمان با استفاده از حقوق و فوق العاده های مربوط تعلق می گیرد که در هر صورت از شش ماه بیشتر نخواهد بود </a:t>
            </a:r>
            <a:r>
              <a:rPr lang="fa-IR" dirty="0" smtClean="0">
                <a:solidFill>
                  <a:schemeClr val="tx1"/>
                </a:solidFill>
                <a:cs typeface="B Homa" pitchFamily="2" charset="-78"/>
              </a:rPr>
              <a:t>.</a:t>
            </a:r>
          </a:p>
          <a:p>
            <a:pPr marL="0" indent="0" algn="just" rtl="1">
              <a:buNone/>
            </a:pPr>
            <a:endParaRPr lang="en-US" dirty="0">
              <a:solidFill>
                <a:schemeClr val="tx1"/>
              </a:solidFill>
              <a:cs typeface="B Homa" pitchFamily="2" charset="-78"/>
            </a:endParaRPr>
          </a:p>
          <a:p>
            <a:pPr marL="0" indent="0" algn="just" rtl="1">
              <a:buNone/>
            </a:pPr>
            <a:r>
              <a:rPr lang="fa-IR" dirty="0">
                <a:solidFill>
                  <a:schemeClr val="tx1"/>
                </a:solidFill>
                <a:cs typeface="B Homa" pitchFamily="2" charset="-78"/>
              </a:rPr>
              <a:t>تبصره 1 </a:t>
            </a:r>
            <a:r>
              <a:rPr lang="fa-IR" dirty="0" smtClean="0">
                <a:solidFill>
                  <a:schemeClr val="tx1"/>
                </a:solidFill>
                <a:cs typeface="B Homa" pitchFamily="2" charset="-78"/>
              </a:rPr>
              <a:t>: مدت </a:t>
            </a:r>
            <a:r>
              <a:rPr lang="fa-IR" dirty="0">
                <a:solidFill>
                  <a:schemeClr val="tx1"/>
                </a:solidFill>
                <a:cs typeface="B Homa" pitchFamily="2" charset="-78"/>
              </a:rPr>
              <a:t>مرخصی زایمان برای زایمان های دو </a:t>
            </a:r>
            <a:r>
              <a:rPr lang="fa-IR" dirty="0" smtClean="0">
                <a:solidFill>
                  <a:schemeClr val="tx1"/>
                </a:solidFill>
                <a:cs typeface="B Homa" pitchFamily="2" charset="-78"/>
              </a:rPr>
              <a:t>قلو، 8ماه </a:t>
            </a:r>
            <a:r>
              <a:rPr lang="fa-IR" dirty="0">
                <a:solidFill>
                  <a:schemeClr val="tx1"/>
                </a:solidFill>
                <a:cs typeface="B Homa" pitchFamily="2" charset="-78"/>
              </a:rPr>
              <a:t>و برای زایمان های سه قلو و </a:t>
            </a:r>
            <a:r>
              <a:rPr lang="fa-IR" dirty="0" smtClean="0">
                <a:solidFill>
                  <a:schemeClr val="tx1"/>
                </a:solidFill>
                <a:cs typeface="B Homa" pitchFamily="2" charset="-78"/>
              </a:rPr>
              <a:t>بالاتر، </a:t>
            </a:r>
            <a:r>
              <a:rPr lang="fa-IR" dirty="0">
                <a:solidFill>
                  <a:schemeClr val="tx1"/>
                </a:solidFill>
                <a:cs typeface="B Homa" pitchFamily="2" charset="-78"/>
              </a:rPr>
              <a:t>یک سال تعیین می </a:t>
            </a:r>
            <a:r>
              <a:rPr lang="fa-IR" dirty="0" smtClean="0">
                <a:solidFill>
                  <a:schemeClr val="tx1"/>
                </a:solidFill>
                <a:cs typeface="B Homa" pitchFamily="2" charset="-78"/>
              </a:rPr>
              <a:t>شود. </a:t>
            </a:r>
          </a:p>
          <a:p>
            <a:pPr marL="0" indent="0" algn="just" rtl="1">
              <a:buNone/>
            </a:pPr>
            <a:endParaRPr lang="en-US" sz="2200" dirty="0">
              <a:solidFill>
                <a:schemeClr val="tx1"/>
              </a:solidFill>
              <a:cs typeface="B Homa" pitchFamily="2" charset="-78"/>
            </a:endParaRPr>
          </a:p>
          <a:p>
            <a:pPr marL="0" indent="0" algn="just" rtl="1">
              <a:buNone/>
            </a:pPr>
            <a:r>
              <a:rPr lang="fa-IR" dirty="0">
                <a:solidFill>
                  <a:schemeClr val="tx1"/>
                </a:solidFill>
                <a:cs typeface="B Homa" pitchFamily="2" charset="-78"/>
              </a:rPr>
              <a:t>تبصره 2 </a:t>
            </a:r>
            <a:r>
              <a:rPr lang="fa-IR" dirty="0" smtClean="0">
                <a:solidFill>
                  <a:schemeClr val="tx1"/>
                </a:solidFill>
                <a:cs typeface="B Homa" pitchFamily="2" charset="-78"/>
              </a:rPr>
              <a:t>: مدت </a:t>
            </a:r>
            <a:r>
              <a:rPr lang="fa-IR" dirty="0">
                <a:solidFill>
                  <a:schemeClr val="tx1"/>
                </a:solidFill>
                <a:cs typeface="B Homa" pitchFamily="2" charset="-78"/>
              </a:rPr>
              <a:t>مرخصی استعلاجی بانوانی که در طول دوران بارداری با تایید پزشک معالج از مرخصی استعلاجی استفاده می </a:t>
            </a:r>
            <a:r>
              <a:rPr lang="fa-IR" dirty="0" smtClean="0">
                <a:solidFill>
                  <a:schemeClr val="tx1"/>
                </a:solidFill>
                <a:cs typeface="B Homa" pitchFamily="2" charset="-78"/>
              </a:rPr>
              <a:t>کنند، </a:t>
            </a:r>
            <a:r>
              <a:rPr lang="fa-IR" dirty="0">
                <a:solidFill>
                  <a:schemeClr val="tx1"/>
                </a:solidFill>
                <a:cs typeface="B Homa" pitchFamily="2" charset="-78"/>
              </a:rPr>
              <a:t>از سقف مرخصی زایمان آنها کسر نخواهد شد </a:t>
            </a:r>
            <a:r>
              <a:rPr lang="fa-IR" dirty="0" smtClean="0">
                <a:solidFill>
                  <a:schemeClr val="tx1"/>
                </a:solidFill>
                <a:cs typeface="B Homa" pitchFamily="2" charset="-78"/>
              </a:rPr>
              <a:t>.</a:t>
            </a:r>
          </a:p>
          <a:p>
            <a:pPr marL="0" indent="0" algn="just" rtl="1">
              <a:buNone/>
            </a:pPr>
            <a:endParaRPr lang="en-US" sz="3300" dirty="0">
              <a:solidFill>
                <a:schemeClr val="tx1"/>
              </a:solidFill>
              <a:cs typeface="B Homa" pitchFamily="2" charset="-78"/>
            </a:endParaRPr>
          </a:p>
          <a:p>
            <a:pPr marL="0" indent="0" algn="just" rtl="1">
              <a:buNone/>
            </a:pPr>
            <a:r>
              <a:rPr lang="fa-IR" dirty="0">
                <a:solidFill>
                  <a:schemeClr val="tx1"/>
                </a:solidFill>
                <a:cs typeface="B Homa" pitchFamily="2" charset="-78"/>
              </a:rPr>
              <a:t>تبصره 3 </a:t>
            </a:r>
            <a:r>
              <a:rPr lang="fa-IR" dirty="0" smtClean="0">
                <a:solidFill>
                  <a:schemeClr val="tx1"/>
                </a:solidFill>
                <a:cs typeface="B Homa" pitchFamily="2" charset="-78"/>
              </a:rPr>
              <a:t>: به </a:t>
            </a:r>
            <a:r>
              <a:rPr lang="fa-IR" dirty="0">
                <a:solidFill>
                  <a:schemeClr val="tx1"/>
                </a:solidFill>
                <a:cs typeface="B Homa" pitchFamily="2" charset="-78"/>
              </a:rPr>
              <a:t>کارمندانی که همسر ایشان وضع حمل می نمایند مدت پانزده روز مرخصی اضطرری مراقبت از همسر تعلق می </a:t>
            </a:r>
            <a:r>
              <a:rPr lang="fa-IR" dirty="0" smtClean="0">
                <a:solidFill>
                  <a:schemeClr val="tx1"/>
                </a:solidFill>
                <a:cs typeface="B Homa" pitchFamily="2" charset="-78"/>
              </a:rPr>
              <a:t>گیرد. </a:t>
            </a:r>
            <a:r>
              <a:rPr lang="fa-IR" dirty="0">
                <a:solidFill>
                  <a:schemeClr val="tx1"/>
                </a:solidFill>
                <a:cs typeface="B Homa" pitchFamily="2" charset="-78"/>
              </a:rPr>
              <a:t>این مرخصی قابل بازخرید و ذخیره نمی باشد </a:t>
            </a:r>
            <a:r>
              <a:rPr lang="fa-IR" dirty="0" smtClean="0">
                <a:solidFill>
                  <a:schemeClr val="tx1"/>
                </a:solidFill>
                <a:cs typeface="B Homa" pitchFamily="2" charset="-78"/>
              </a:rPr>
              <a:t>.</a:t>
            </a:r>
          </a:p>
          <a:p>
            <a:pPr marL="0" indent="0" algn="just" rtl="1">
              <a:buNone/>
            </a:pPr>
            <a:endParaRPr lang="en-US" sz="3600" dirty="0">
              <a:solidFill>
                <a:schemeClr val="tx1"/>
              </a:solidFill>
              <a:cs typeface="B Homa" pitchFamily="2" charset="-78"/>
            </a:endParaRPr>
          </a:p>
          <a:p>
            <a:pPr marL="0" indent="0" algn="just" rtl="1">
              <a:buNone/>
            </a:pPr>
            <a:r>
              <a:rPr lang="fa-IR" dirty="0" smtClean="0">
                <a:solidFill>
                  <a:schemeClr val="tx1"/>
                </a:solidFill>
                <a:cs typeface="B Homa" pitchFamily="2" charset="-78"/>
              </a:rPr>
              <a:t>تبصره </a:t>
            </a:r>
            <a:r>
              <a:rPr lang="fa-IR" dirty="0">
                <a:solidFill>
                  <a:schemeClr val="tx1"/>
                </a:solidFill>
                <a:cs typeface="B Homa" pitchFamily="2" charset="-78"/>
              </a:rPr>
              <a:t>4 </a:t>
            </a:r>
            <a:r>
              <a:rPr lang="fa-IR" dirty="0" smtClean="0">
                <a:solidFill>
                  <a:schemeClr val="tx1"/>
                </a:solidFill>
                <a:cs typeface="B Homa" pitchFamily="2" charset="-78"/>
              </a:rPr>
              <a:t>: مرخصی </a:t>
            </a:r>
            <a:r>
              <a:rPr lang="fa-IR" dirty="0">
                <a:solidFill>
                  <a:schemeClr val="tx1"/>
                </a:solidFill>
                <a:cs typeface="B Homa" pitchFamily="2" charset="-78"/>
              </a:rPr>
              <a:t>زایمان در خصوص مادرانی که فرزند آنها مرده به دنیا می آید دو ماه خواهد بود .</a:t>
            </a:r>
            <a:endParaRPr lang="en-US" dirty="0">
              <a:solidFill>
                <a:schemeClr val="tx1"/>
              </a:solidFill>
              <a:cs typeface="B Homa" pitchFamily="2" charset="-78"/>
            </a:endParaRPr>
          </a:p>
          <a:p>
            <a:pPr marL="0" indent="0" algn="just" rtl="1">
              <a:buNone/>
            </a:pPr>
            <a:endParaRPr lang="en-US" sz="3600" dirty="0">
              <a:solidFill>
                <a:schemeClr val="tx1"/>
              </a:solidFill>
              <a:cs typeface="B Homa" pitchFamily="2" charset="-78"/>
            </a:endParaRPr>
          </a:p>
          <a:p>
            <a:pPr marL="0" indent="0" algn="just" rtl="1">
              <a:buNone/>
            </a:pPr>
            <a:r>
              <a:rPr lang="fa-IR" dirty="0" smtClean="0">
                <a:solidFill>
                  <a:schemeClr val="tx1"/>
                </a:solidFill>
                <a:cs typeface="B Homa" pitchFamily="2" charset="-78"/>
              </a:rPr>
              <a:t>تبصره 5: به </a:t>
            </a:r>
            <a:r>
              <a:rPr lang="fa-IR" dirty="0">
                <a:solidFill>
                  <a:schemeClr val="tx1"/>
                </a:solidFill>
                <a:cs typeface="B Homa" pitchFamily="2" charset="-78"/>
              </a:rPr>
              <a:t>کارمندان زن پس از اتمام مرخصی زایمان تا سن 24 ماهگی </a:t>
            </a:r>
            <a:r>
              <a:rPr lang="fa-IR" dirty="0" smtClean="0">
                <a:solidFill>
                  <a:schemeClr val="tx1"/>
                </a:solidFill>
                <a:cs typeface="B Homa" pitchFamily="2" charset="-78"/>
              </a:rPr>
              <a:t>فرزند، </a:t>
            </a:r>
            <a:r>
              <a:rPr lang="fa-IR" dirty="0">
                <a:solidFill>
                  <a:schemeClr val="tx1"/>
                </a:solidFill>
                <a:cs typeface="B Homa" pitchFamily="2" charset="-78"/>
              </a:rPr>
              <a:t>روزانه یک ساعت مرخصی شیردهی تعلق می گیرد </a:t>
            </a:r>
            <a:r>
              <a:rPr lang="fa-IR" dirty="0" smtClean="0">
                <a:solidFill>
                  <a:schemeClr val="tx1"/>
                </a:solidFill>
                <a:cs typeface="B Homa" pitchFamily="2" charset="-78"/>
              </a:rPr>
              <a:t>.</a:t>
            </a:r>
            <a:endParaRPr lang="en-US" dirty="0">
              <a:solidFill>
                <a:schemeClr val="tx1"/>
              </a:solidFill>
              <a:cs typeface="B Homa" pitchFamily="2" charset="-78"/>
            </a:endParaRPr>
          </a:p>
        </p:txBody>
      </p:sp>
    </p:spTree>
    <p:extLst>
      <p:ext uri="{BB962C8B-B14F-4D97-AF65-F5344CB8AC3E}">
        <p14:creationId xmlns:p14="http://schemas.microsoft.com/office/powerpoint/2010/main" val="4293414167"/>
      </p:ext>
    </p:extLst>
  </p:cSld>
  <p:clrMapOvr>
    <a:masterClrMapping/>
  </p:clrMapOvr>
  <p:transition spd="slow">
    <p:pull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84 :</a:t>
            </a:r>
          </a:p>
        </p:txBody>
      </p:sp>
      <p:sp>
        <p:nvSpPr>
          <p:cNvPr id="2" name="Content Placeholder 1"/>
          <p:cNvSpPr>
            <a:spLocks noGrp="1"/>
          </p:cNvSpPr>
          <p:nvPr>
            <p:ph idx="1"/>
          </p:nvPr>
        </p:nvSpPr>
        <p:spPr>
          <a:xfrm>
            <a:off x="395537" y="1484784"/>
            <a:ext cx="8280920" cy="5184576"/>
          </a:xfrm>
        </p:spPr>
        <p:txBody>
          <a:bodyPr>
            <a:noAutofit/>
          </a:bodyPr>
          <a:lstStyle/>
          <a:p>
            <a:pPr marL="0" indent="0" algn="just" rtl="1">
              <a:buNone/>
            </a:pPr>
            <a:r>
              <a:rPr lang="fa-IR" sz="2000" dirty="0" smtClean="0">
                <a:solidFill>
                  <a:schemeClr val="tx1"/>
                </a:solidFill>
                <a:cs typeface="B Homa" pitchFamily="2" charset="-78"/>
              </a:rPr>
              <a:t>نحوه </a:t>
            </a:r>
            <a:r>
              <a:rPr lang="fa-IR" sz="2000" dirty="0">
                <a:solidFill>
                  <a:schemeClr val="tx1"/>
                </a:solidFill>
                <a:cs typeface="B Homa" pitchFamily="2" charset="-78"/>
              </a:rPr>
              <a:t>استفاده از مرخصی های </a:t>
            </a:r>
            <a:r>
              <a:rPr lang="fa-IR" sz="2000" dirty="0" smtClean="0">
                <a:solidFill>
                  <a:schemeClr val="tx1"/>
                </a:solidFill>
                <a:cs typeface="B Homa" pitchFamily="2" charset="-78"/>
              </a:rPr>
              <a:t>استحقاقی، استعلاجی، </a:t>
            </a:r>
            <a:r>
              <a:rPr lang="fa-IR" sz="2000" dirty="0">
                <a:solidFill>
                  <a:schemeClr val="tx1"/>
                </a:solidFill>
                <a:cs typeface="B Homa" pitchFamily="2" charset="-78"/>
              </a:rPr>
              <a:t>بدون حقوق و مراقبت و شیر دهی به موجب دستورالعملی خواهد بود که از سوی هیات امناء تصویب می شود </a:t>
            </a:r>
            <a:r>
              <a:rPr lang="fa-IR" sz="2000" dirty="0" smtClean="0">
                <a:solidFill>
                  <a:schemeClr val="tx1"/>
                </a:solidFill>
                <a:cs typeface="B Homa" pitchFamily="2" charset="-78"/>
              </a:rPr>
              <a:t>.</a:t>
            </a:r>
          </a:p>
          <a:p>
            <a:pPr marL="0" indent="0" algn="just" rtl="1">
              <a:buNone/>
            </a:pPr>
            <a:endParaRPr lang="fa-IR" sz="2000" dirty="0" smtClean="0">
              <a:solidFill>
                <a:schemeClr val="tx1"/>
              </a:solidFill>
              <a:cs typeface="B Homa" pitchFamily="2" charset="-78"/>
            </a:endParaRPr>
          </a:p>
          <a:p>
            <a:pPr marL="0" indent="0" algn="just" rtl="1">
              <a:spcBef>
                <a:spcPct val="0"/>
              </a:spcBef>
              <a:buNone/>
            </a:pPr>
            <a:r>
              <a:rPr lang="fa-IR" sz="4400" dirty="0">
                <a:solidFill>
                  <a:schemeClr val="tx1"/>
                </a:solidFill>
                <a:latin typeface="+mj-lt"/>
                <a:ea typeface="+mj-ea"/>
                <a:cs typeface="B Homa" pitchFamily="2" charset="-78"/>
              </a:rPr>
              <a:t>ماده 85 : </a:t>
            </a:r>
          </a:p>
          <a:p>
            <a:pPr marL="0" indent="0" algn="just" rtl="1">
              <a:buNone/>
            </a:pPr>
            <a:r>
              <a:rPr lang="fa-IR" sz="2000" dirty="0" smtClean="0">
                <a:solidFill>
                  <a:schemeClr val="tx1"/>
                </a:solidFill>
                <a:cs typeface="B Homa" pitchFamily="2" charset="-78"/>
              </a:rPr>
              <a:t>موسسه </a:t>
            </a:r>
            <a:r>
              <a:rPr lang="fa-IR" sz="2000" dirty="0">
                <a:solidFill>
                  <a:schemeClr val="tx1"/>
                </a:solidFill>
                <a:cs typeface="B Homa" pitchFamily="2" charset="-78"/>
              </a:rPr>
              <a:t>مجاز است در چهارچوب بودجه های مصوب و دستورالعملی که از سوی هیات امنا تصویب می </a:t>
            </a:r>
            <a:r>
              <a:rPr lang="fa-IR" sz="2000" dirty="0" smtClean="0">
                <a:solidFill>
                  <a:schemeClr val="tx1"/>
                </a:solidFill>
                <a:cs typeface="B Homa" pitchFamily="2" charset="-78"/>
              </a:rPr>
              <a:t>شود، </a:t>
            </a:r>
            <a:r>
              <a:rPr lang="fa-IR" sz="2000" dirty="0">
                <a:solidFill>
                  <a:schemeClr val="tx1"/>
                </a:solidFill>
                <a:cs typeface="B Homa" pitchFamily="2" charset="-78"/>
              </a:rPr>
              <a:t>کارمندان و افراد تحت تکفل آنان را علاوه بر استفاده از بیمه پایه سلامت ( در صورت درخواست کارمند ) با مشارکت انان </a:t>
            </a:r>
            <a:r>
              <a:rPr lang="fa-IR" sz="2000" dirty="0" smtClean="0">
                <a:solidFill>
                  <a:schemeClr val="tx1"/>
                </a:solidFill>
                <a:cs typeface="B Homa" pitchFamily="2" charset="-78"/>
              </a:rPr>
              <a:t>بصورت </a:t>
            </a:r>
            <a:r>
              <a:rPr lang="fa-IR" sz="2000" dirty="0">
                <a:solidFill>
                  <a:schemeClr val="tx1"/>
                </a:solidFill>
                <a:cs typeface="B Homa" pitchFamily="2" charset="-78"/>
              </a:rPr>
              <a:t>هماهنگ و یکنواخت تحت پوشش بیمه های تکمیلی و بیمه عمر ( بیمه عمر فقط مشمول کارمند می شود ) قرار دهد </a:t>
            </a:r>
            <a:r>
              <a:rPr lang="fa-IR" sz="2000" dirty="0" smtClean="0">
                <a:solidFill>
                  <a:schemeClr val="tx1"/>
                </a:solidFill>
                <a:cs typeface="B Homa" pitchFamily="2" charset="-78"/>
              </a:rPr>
              <a:t>.</a:t>
            </a:r>
          </a:p>
          <a:p>
            <a:pPr marL="0" indent="0" algn="just" rtl="1">
              <a:buNone/>
            </a:pPr>
            <a:endParaRPr lang="fa-IR" sz="2000" dirty="0" smtClean="0">
              <a:solidFill>
                <a:schemeClr val="tx1"/>
              </a:solidFill>
              <a:cs typeface="B Homa" pitchFamily="2" charset="-78"/>
            </a:endParaRPr>
          </a:p>
          <a:p>
            <a:pPr marL="0" indent="0" algn="just" rtl="1">
              <a:spcBef>
                <a:spcPct val="0"/>
              </a:spcBef>
              <a:buNone/>
            </a:pPr>
            <a:r>
              <a:rPr lang="fa-IR" sz="4400" dirty="0">
                <a:solidFill>
                  <a:schemeClr val="tx1"/>
                </a:solidFill>
                <a:latin typeface="+mj-lt"/>
                <a:ea typeface="+mj-ea"/>
                <a:cs typeface="B Homa" pitchFamily="2" charset="-78"/>
              </a:rPr>
              <a:t>ماده 86 :</a:t>
            </a:r>
          </a:p>
          <a:p>
            <a:pPr marL="0" indent="0" algn="just" rtl="1">
              <a:buNone/>
            </a:pPr>
            <a:r>
              <a:rPr lang="fa-IR" sz="2000" dirty="0">
                <a:solidFill>
                  <a:schemeClr val="tx1"/>
                </a:solidFill>
                <a:cs typeface="B Homa" pitchFamily="2" charset="-78"/>
              </a:rPr>
              <a:t>موسسه موظف است شرایط بهداشتی، ایمنی و رفاهی محیط کار را تامین و لباس کار مناسب برای کارمندان خود را در قالب دستورالعمل مصوب هیات رئیسه موسسه، تهیه نماید </a:t>
            </a:r>
            <a:r>
              <a:rPr lang="fa-IR" sz="2000" dirty="0" smtClean="0">
                <a:solidFill>
                  <a:schemeClr val="tx1"/>
                </a:solidFill>
                <a:cs typeface="B Homa" pitchFamily="2" charset="-78"/>
              </a:rPr>
              <a:t>.</a:t>
            </a:r>
            <a:endParaRPr lang="en-US" sz="2000" dirty="0">
              <a:solidFill>
                <a:schemeClr val="tx1"/>
              </a:solidFill>
              <a:cs typeface="B Homa" pitchFamily="2" charset="-78"/>
            </a:endParaRPr>
          </a:p>
        </p:txBody>
      </p:sp>
    </p:spTree>
    <p:extLst>
      <p:ext uri="{BB962C8B-B14F-4D97-AF65-F5344CB8AC3E}">
        <p14:creationId xmlns:p14="http://schemas.microsoft.com/office/powerpoint/2010/main" val="3932790675"/>
      </p:ext>
    </p:extLst>
  </p:cSld>
  <p:clrMapOvr>
    <a:masterClrMapping/>
  </p:clrMapOvr>
  <p:transition spd="slow">
    <p:pull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rtl="1">
              <a:buNone/>
            </a:pPr>
            <a:r>
              <a:rPr lang="fa-IR" sz="8000" b="1" dirty="0" smtClean="0">
                <a:cs typeface="B Titr" panose="00000700000000000000" pitchFamily="2" charset="-78"/>
              </a:rPr>
              <a:t>سایر قوانین ....</a:t>
            </a:r>
            <a:endParaRPr lang="en-US" sz="8000" b="1" dirty="0">
              <a:cs typeface="B Titr" panose="00000700000000000000" pitchFamily="2" charset="-78"/>
            </a:endParaRPr>
          </a:p>
        </p:txBody>
      </p:sp>
    </p:spTree>
    <p:extLst>
      <p:ext uri="{BB962C8B-B14F-4D97-AF65-F5344CB8AC3E}">
        <p14:creationId xmlns:p14="http://schemas.microsoft.com/office/powerpoint/2010/main" val="3943971490"/>
      </p:ext>
    </p:extLst>
  </p:cSld>
  <p:clrMapOvr>
    <a:masterClrMapping/>
  </p:clrMapOvr>
  <p:transition spd="slow">
    <p:pull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87 :</a:t>
            </a:r>
          </a:p>
        </p:txBody>
      </p:sp>
      <p:sp>
        <p:nvSpPr>
          <p:cNvPr id="2" name="Content Placeholder 1"/>
          <p:cNvSpPr>
            <a:spLocks noGrp="1"/>
          </p:cNvSpPr>
          <p:nvPr>
            <p:ph idx="1"/>
          </p:nvPr>
        </p:nvSpPr>
        <p:spPr>
          <a:xfrm>
            <a:off x="179513" y="1484784"/>
            <a:ext cx="8856983" cy="5112568"/>
          </a:xfrm>
        </p:spPr>
        <p:txBody>
          <a:bodyPr>
            <a:normAutofit fontScale="47500" lnSpcReduction="20000"/>
          </a:bodyPr>
          <a:lstStyle/>
          <a:p>
            <a:pPr marL="0" indent="0" algn="just" rtl="1">
              <a:lnSpc>
                <a:spcPct val="170000"/>
              </a:lnSpc>
              <a:buNone/>
            </a:pPr>
            <a:r>
              <a:rPr lang="fa-IR" dirty="0" smtClean="0">
                <a:solidFill>
                  <a:schemeClr val="tx1"/>
                </a:solidFill>
                <a:cs typeface="B Homa" pitchFamily="2" charset="-78"/>
              </a:rPr>
              <a:t>ساعت </a:t>
            </a:r>
            <a:r>
              <a:rPr lang="fa-IR" dirty="0">
                <a:solidFill>
                  <a:schemeClr val="tx1"/>
                </a:solidFill>
                <a:cs typeface="B Homa" pitchFamily="2" charset="-78"/>
              </a:rPr>
              <a:t>کار کارمندان موسسه چهل و چهار ساعت در هفته می </a:t>
            </a:r>
            <a:r>
              <a:rPr lang="fa-IR" dirty="0" smtClean="0">
                <a:solidFill>
                  <a:schemeClr val="tx1"/>
                </a:solidFill>
                <a:cs typeface="B Homa" pitchFamily="2" charset="-78"/>
              </a:rPr>
              <a:t>باشد. </a:t>
            </a:r>
            <a:r>
              <a:rPr lang="fa-IR" dirty="0">
                <a:solidFill>
                  <a:schemeClr val="tx1"/>
                </a:solidFill>
                <a:cs typeface="B Homa" pitchFamily="2" charset="-78"/>
              </a:rPr>
              <a:t>تنظیم ساعت کار یا </a:t>
            </a:r>
            <a:r>
              <a:rPr lang="fa-IR" dirty="0" smtClean="0">
                <a:solidFill>
                  <a:schemeClr val="tx1"/>
                </a:solidFill>
                <a:cs typeface="B Homa" pitchFamily="2" charset="-78"/>
              </a:rPr>
              <a:t>شیفتهای </a:t>
            </a:r>
            <a:r>
              <a:rPr lang="fa-IR" dirty="0">
                <a:solidFill>
                  <a:schemeClr val="tx1"/>
                </a:solidFill>
                <a:cs typeface="B Homa" pitchFamily="2" charset="-78"/>
              </a:rPr>
              <a:t>موظف کارمندان به عهده موسسه می </a:t>
            </a:r>
            <a:r>
              <a:rPr lang="fa-IR" dirty="0" smtClean="0">
                <a:solidFill>
                  <a:schemeClr val="tx1"/>
                </a:solidFill>
                <a:cs typeface="B Homa" pitchFamily="2" charset="-78"/>
              </a:rPr>
              <a:t>باشد.</a:t>
            </a:r>
          </a:p>
          <a:p>
            <a:pPr marL="0" indent="0" algn="just" rtl="1">
              <a:lnSpc>
                <a:spcPct val="170000"/>
              </a:lnSpc>
              <a:buNone/>
            </a:pPr>
            <a:endParaRPr lang="en-US" sz="500" dirty="0">
              <a:solidFill>
                <a:schemeClr val="tx1"/>
              </a:solidFill>
              <a:cs typeface="B Homa" pitchFamily="2" charset="-78"/>
            </a:endParaRPr>
          </a:p>
          <a:p>
            <a:pPr marL="0" indent="0" algn="just" rtl="1">
              <a:lnSpc>
                <a:spcPct val="170000"/>
              </a:lnSpc>
              <a:buNone/>
            </a:pPr>
            <a:r>
              <a:rPr lang="fa-IR" dirty="0">
                <a:solidFill>
                  <a:schemeClr val="tx1"/>
                </a:solidFill>
                <a:cs typeface="B Homa" pitchFamily="2" charset="-78"/>
              </a:rPr>
              <a:t>تبصره 1 </a:t>
            </a:r>
            <a:r>
              <a:rPr lang="fa-IR" dirty="0" smtClean="0">
                <a:solidFill>
                  <a:schemeClr val="tx1"/>
                </a:solidFill>
                <a:cs typeface="B Homa" pitchFamily="2" charset="-78"/>
              </a:rPr>
              <a:t>: تمامی </a:t>
            </a:r>
            <a:r>
              <a:rPr lang="fa-IR" dirty="0">
                <a:solidFill>
                  <a:schemeClr val="tx1"/>
                </a:solidFill>
                <a:cs typeface="B Homa" pitchFamily="2" charset="-78"/>
              </a:rPr>
              <a:t>کارمندان موسسه موظفند در ساعات تعیین شده به انجام وظایف مربوط بپردازند و در صورتی که در مواقع ضروری خارج از وقت اداری مقرر و یا ایام تعطیل به خدمات انان نیاز </a:t>
            </a:r>
            <a:r>
              <a:rPr lang="fa-IR" dirty="0" smtClean="0">
                <a:solidFill>
                  <a:schemeClr val="tx1"/>
                </a:solidFill>
                <a:cs typeface="B Homa" pitchFamily="2" charset="-78"/>
              </a:rPr>
              <a:t>باشد، </a:t>
            </a:r>
            <a:r>
              <a:rPr lang="fa-IR" dirty="0">
                <a:solidFill>
                  <a:schemeClr val="tx1"/>
                </a:solidFill>
                <a:cs typeface="B Homa" pitchFamily="2" charset="-78"/>
              </a:rPr>
              <a:t>بر اساس اعلام نیاز </a:t>
            </a:r>
            <a:r>
              <a:rPr lang="fa-IR" dirty="0" smtClean="0">
                <a:solidFill>
                  <a:schemeClr val="tx1"/>
                </a:solidFill>
                <a:cs typeface="B Homa" pitchFamily="2" charset="-78"/>
              </a:rPr>
              <a:t>موسسه، </a:t>
            </a:r>
            <a:r>
              <a:rPr lang="fa-IR" dirty="0">
                <a:solidFill>
                  <a:schemeClr val="tx1"/>
                </a:solidFill>
                <a:cs typeface="B Homa" pitchFamily="2" charset="-78"/>
              </a:rPr>
              <a:t>مکلف به انجام وظایف محوله در محل کار یا خارج از محل کار حسب مورد در قبال دریافت اضافه کاری یا حق الزحمه برابر مقررات مربوط خواهد </a:t>
            </a:r>
            <a:r>
              <a:rPr lang="fa-IR" dirty="0" smtClean="0">
                <a:solidFill>
                  <a:schemeClr val="tx1"/>
                </a:solidFill>
                <a:cs typeface="B Homa" pitchFamily="2" charset="-78"/>
              </a:rPr>
              <a:t>بود. </a:t>
            </a:r>
            <a:r>
              <a:rPr lang="fa-IR" dirty="0">
                <a:solidFill>
                  <a:schemeClr val="tx1"/>
                </a:solidFill>
                <a:cs typeface="B Homa" pitchFamily="2" charset="-78"/>
              </a:rPr>
              <a:t>دستورالعمل این تبصره توسط هیئت امناء تصویب می شود .</a:t>
            </a:r>
            <a:endParaRPr lang="en-US" dirty="0">
              <a:solidFill>
                <a:schemeClr val="tx1"/>
              </a:solidFill>
              <a:cs typeface="B Homa" pitchFamily="2" charset="-78"/>
            </a:endParaRPr>
          </a:p>
          <a:p>
            <a:pPr marL="0" indent="0" algn="just" rtl="1">
              <a:lnSpc>
                <a:spcPct val="170000"/>
              </a:lnSpc>
              <a:buNone/>
            </a:pPr>
            <a:endParaRPr lang="en-US" sz="800" dirty="0">
              <a:solidFill>
                <a:schemeClr val="tx1"/>
              </a:solidFill>
              <a:cs typeface="B Homa" pitchFamily="2" charset="-78"/>
            </a:endParaRPr>
          </a:p>
          <a:p>
            <a:pPr marL="0" indent="0" algn="just" rtl="1">
              <a:lnSpc>
                <a:spcPct val="170000"/>
              </a:lnSpc>
              <a:buNone/>
            </a:pPr>
            <a:r>
              <a:rPr lang="fa-IR" dirty="0" smtClean="0">
                <a:solidFill>
                  <a:schemeClr val="tx1"/>
                </a:solidFill>
                <a:cs typeface="B Homa" pitchFamily="2" charset="-78"/>
              </a:rPr>
              <a:t>تبصره </a:t>
            </a:r>
            <a:r>
              <a:rPr lang="fa-IR" dirty="0">
                <a:solidFill>
                  <a:schemeClr val="tx1"/>
                </a:solidFill>
                <a:cs typeface="B Homa" pitchFamily="2" charset="-78"/>
              </a:rPr>
              <a:t>2 </a:t>
            </a:r>
            <a:r>
              <a:rPr lang="fa-IR" dirty="0" smtClean="0">
                <a:solidFill>
                  <a:schemeClr val="tx1"/>
                </a:solidFill>
                <a:cs typeface="B Homa" pitchFamily="2" charset="-78"/>
              </a:rPr>
              <a:t>: کارمندان </a:t>
            </a:r>
            <a:r>
              <a:rPr lang="fa-IR" dirty="0">
                <a:solidFill>
                  <a:schemeClr val="tx1"/>
                </a:solidFill>
                <a:cs typeface="B Homa" pitchFamily="2" charset="-78"/>
              </a:rPr>
              <a:t>می توانند ساعت کار خود را با موافقت موسسه حداکثر به مدت </a:t>
            </a:r>
            <a:r>
              <a:rPr lang="fa-IR" dirty="0" smtClean="0">
                <a:solidFill>
                  <a:schemeClr val="tx1"/>
                </a:solidFill>
                <a:cs typeface="B Homa" pitchFamily="2" charset="-78"/>
              </a:rPr>
              <a:t>3سال </a:t>
            </a:r>
            <a:r>
              <a:rPr lang="fa-IR" dirty="0">
                <a:solidFill>
                  <a:schemeClr val="tx1"/>
                </a:solidFill>
                <a:cs typeface="B Homa" pitchFamily="2" charset="-78"/>
              </a:rPr>
              <a:t>تا 4/1 یا 2/1 (صرفا برای کارمندان زن بر اساس قانون نیمه وقت بانوان ) تقلیل </a:t>
            </a:r>
            <a:r>
              <a:rPr lang="fa-IR" dirty="0" smtClean="0">
                <a:solidFill>
                  <a:schemeClr val="tx1"/>
                </a:solidFill>
                <a:cs typeface="B Homa" pitchFamily="2" charset="-78"/>
              </a:rPr>
              <a:t>دهند. </a:t>
            </a:r>
            <a:r>
              <a:rPr lang="fa-IR" dirty="0">
                <a:solidFill>
                  <a:schemeClr val="tx1"/>
                </a:solidFill>
                <a:cs typeface="B Homa" pitchFamily="2" charset="-78"/>
              </a:rPr>
              <a:t>میزان حقوق و </a:t>
            </a:r>
            <a:r>
              <a:rPr lang="fa-IR" dirty="0" smtClean="0">
                <a:solidFill>
                  <a:schemeClr val="tx1"/>
                </a:solidFill>
                <a:cs typeface="B Homa" pitchFamily="2" charset="-78"/>
              </a:rPr>
              <a:t>مزایا، </a:t>
            </a:r>
            <a:r>
              <a:rPr lang="fa-IR" dirty="0">
                <a:solidFill>
                  <a:schemeClr val="tx1"/>
                </a:solidFill>
                <a:cs typeface="B Homa" pitchFamily="2" charset="-78"/>
              </a:rPr>
              <a:t>نحوه محاسبه سوابق خدمت و سایر امتیازات این قبیل کارمندان متناسب با ساعات کار آنان تعیین می </a:t>
            </a:r>
            <a:r>
              <a:rPr lang="fa-IR" dirty="0" smtClean="0">
                <a:solidFill>
                  <a:schemeClr val="tx1"/>
                </a:solidFill>
                <a:cs typeface="B Homa" pitchFamily="2" charset="-78"/>
              </a:rPr>
              <a:t>شود. </a:t>
            </a:r>
            <a:r>
              <a:rPr lang="fa-IR" dirty="0">
                <a:solidFill>
                  <a:schemeClr val="tx1"/>
                </a:solidFill>
                <a:cs typeface="B Homa" pitchFamily="2" charset="-78"/>
              </a:rPr>
              <a:t>لیکن کسور بازنشستگی این قبیل کارمندان در طول مدت خدمت پاره وقت بر اساس حقوق و فوق العاده های کامل کسر خواهد شد و این گونه سوابق در محاسبه سنوات خدمت لازم برای بازنشستگی تمام وقت محسوب می </a:t>
            </a:r>
            <a:r>
              <a:rPr lang="fa-IR" dirty="0" smtClean="0">
                <a:solidFill>
                  <a:schemeClr val="tx1"/>
                </a:solidFill>
                <a:cs typeface="B Homa" pitchFamily="2" charset="-78"/>
              </a:rPr>
              <a:t>شود. </a:t>
            </a:r>
            <a:r>
              <a:rPr lang="fa-IR" dirty="0">
                <a:solidFill>
                  <a:schemeClr val="tx1"/>
                </a:solidFill>
                <a:cs typeface="B Homa" pitchFamily="2" charset="-78"/>
              </a:rPr>
              <a:t>دستورالعمل این تبصره توسط هیات امناء تصویب می شود </a:t>
            </a:r>
            <a:r>
              <a:rPr lang="fa-IR" dirty="0" smtClean="0">
                <a:solidFill>
                  <a:schemeClr val="tx1"/>
                </a:solidFill>
                <a:cs typeface="B Homa" pitchFamily="2" charset="-78"/>
              </a:rPr>
              <a:t>.</a:t>
            </a:r>
            <a:endParaRPr lang="en-US" dirty="0">
              <a:solidFill>
                <a:schemeClr val="tx1"/>
              </a:solidFill>
              <a:cs typeface="B Homa" pitchFamily="2" charset="-78"/>
            </a:endParaRPr>
          </a:p>
        </p:txBody>
      </p:sp>
    </p:spTree>
    <p:extLst>
      <p:ext uri="{BB962C8B-B14F-4D97-AF65-F5344CB8AC3E}">
        <p14:creationId xmlns:p14="http://schemas.microsoft.com/office/powerpoint/2010/main" val="2133614711"/>
      </p:ext>
    </p:extLst>
  </p:cSld>
  <p:clrMapOvr>
    <a:masterClrMapping/>
  </p:clrMapOvr>
  <p:transition spd="slow">
    <p:pull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90 :</a:t>
            </a:r>
          </a:p>
        </p:txBody>
      </p:sp>
      <p:sp>
        <p:nvSpPr>
          <p:cNvPr id="2" name="Content Placeholder 1"/>
          <p:cNvSpPr>
            <a:spLocks noGrp="1"/>
          </p:cNvSpPr>
          <p:nvPr>
            <p:ph idx="1"/>
          </p:nvPr>
        </p:nvSpPr>
        <p:spPr>
          <a:xfrm>
            <a:off x="251520" y="1556792"/>
            <a:ext cx="8640960" cy="4824536"/>
          </a:xfrm>
        </p:spPr>
        <p:txBody>
          <a:bodyPr>
            <a:normAutofit fontScale="70000" lnSpcReduction="20000"/>
          </a:bodyPr>
          <a:lstStyle/>
          <a:p>
            <a:pPr marL="0" indent="0" algn="r" rtl="1">
              <a:lnSpc>
                <a:spcPct val="160000"/>
              </a:lnSpc>
              <a:buNone/>
            </a:pPr>
            <a:r>
              <a:rPr lang="fa-IR" sz="2600" dirty="0" smtClean="0">
                <a:solidFill>
                  <a:schemeClr val="tx1"/>
                </a:solidFill>
                <a:cs typeface="B Homa" pitchFamily="2" charset="-78"/>
              </a:rPr>
              <a:t>قانون </a:t>
            </a:r>
            <a:r>
              <a:rPr lang="fa-IR" sz="2600" dirty="0">
                <a:solidFill>
                  <a:schemeClr val="tx1"/>
                </a:solidFill>
                <a:cs typeface="B Homa" pitchFamily="2" charset="-78"/>
              </a:rPr>
              <a:t>رسیدگی به تخلفات اداری مصوب 1372 و اصلاحات بعدی و مقررات اجرایی آن در مورد کلیه کارمندان به غیر از مشمولین قانون کار در موسسه لازم الاجراء می باشد </a:t>
            </a:r>
            <a:r>
              <a:rPr lang="fa-IR" sz="2600" dirty="0" smtClean="0">
                <a:solidFill>
                  <a:schemeClr val="tx1"/>
                </a:solidFill>
                <a:cs typeface="B Homa" pitchFamily="2" charset="-78"/>
              </a:rPr>
              <a:t>.</a:t>
            </a:r>
          </a:p>
          <a:p>
            <a:pPr marL="0" indent="0" algn="r" rtl="1">
              <a:lnSpc>
                <a:spcPct val="160000"/>
              </a:lnSpc>
              <a:buNone/>
            </a:pPr>
            <a:endParaRPr lang="fa-IR" dirty="0" smtClean="0">
              <a:solidFill>
                <a:schemeClr val="tx1"/>
              </a:solidFill>
              <a:cs typeface="B Homa" pitchFamily="2" charset="-78"/>
            </a:endParaRPr>
          </a:p>
          <a:p>
            <a:pPr marL="0" indent="0" algn="r" rtl="1">
              <a:lnSpc>
                <a:spcPct val="160000"/>
              </a:lnSpc>
              <a:spcBef>
                <a:spcPct val="0"/>
              </a:spcBef>
              <a:buNone/>
            </a:pPr>
            <a:r>
              <a:rPr lang="fa-IR" sz="4800" dirty="0">
                <a:solidFill>
                  <a:schemeClr val="tx1"/>
                </a:solidFill>
                <a:latin typeface="+mj-lt"/>
                <a:ea typeface="+mj-ea"/>
                <a:cs typeface="B Homa" pitchFamily="2" charset="-78"/>
              </a:rPr>
              <a:t>ماده 94 :</a:t>
            </a:r>
          </a:p>
          <a:p>
            <a:pPr marL="0" indent="0" algn="just" rtl="1">
              <a:lnSpc>
                <a:spcPct val="160000"/>
              </a:lnSpc>
              <a:buNone/>
            </a:pPr>
            <a:r>
              <a:rPr lang="fa-IR" sz="2600" dirty="0">
                <a:solidFill>
                  <a:schemeClr val="tx1"/>
                </a:solidFill>
                <a:cs typeface="B Homa" pitchFamily="2" charset="-78"/>
              </a:rPr>
              <a:t>کارمندان موسسه مکلفند در حدود قوانین و </a:t>
            </a:r>
            <a:r>
              <a:rPr lang="fa-IR" sz="2600" dirty="0" smtClean="0">
                <a:solidFill>
                  <a:schemeClr val="tx1"/>
                </a:solidFill>
                <a:cs typeface="B Homa" pitchFamily="2" charset="-78"/>
              </a:rPr>
              <a:t>مقررات، </a:t>
            </a:r>
            <a:r>
              <a:rPr lang="fa-IR" sz="2600" dirty="0">
                <a:solidFill>
                  <a:schemeClr val="tx1"/>
                </a:solidFill>
                <a:cs typeface="B Homa" pitchFamily="2" charset="-78"/>
              </a:rPr>
              <a:t>احکام و اوامر روسای مافوق خود را در امور اداری اطاعت </a:t>
            </a:r>
            <a:r>
              <a:rPr lang="fa-IR" sz="2600" dirty="0" smtClean="0">
                <a:solidFill>
                  <a:schemeClr val="tx1"/>
                </a:solidFill>
                <a:cs typeface="B Homa" pitchFamily="2" charset="-78"/>
              </a:rPr>
              <a:t>نمایند، </a:t>
            </a:r>
            <a:r>
              <a:rPr lang="fa-IR" sz="2600" dirty="0">
                <a:solidFill>
                  <a:schemeClr val="tx1"/>
                </a:solidFill>
                <a:cs typeface="B Homa" pitchFamily="2" charset="-78"/>
              </a:rPr>
              <a:t>اگر کارمندان حکم یا امر مقام مافوق را بر خلاف قوانین و مقررات اداری تشخیص </a:t>
            </a:r>
            <a:r>
              <a:rPr lang="fa-IR" sz="2600" dirty="0" smtClean="0">
                <a:solidFill>
                  <a:schemeClr val="tx1"/>
                </a:solidFill>
                <a:cs typeface="B Homa" pitchFamily="2" charset="-78"/>
              </a:rPr>
              <a:t>دهند، </a:t>
            </a:r>
            <a:r>
              <a:rPr lang="fa-IR" sz="2600" dirty="0">
                <a:solidFill>
                  <a:schemeClr val="tx1"/>
                </a:solidFill>
                <a:cs typeface="B Homa" pitchFamily="2" charset="-78"/>
              </a:rPr>
              <a:t>مکلفند کتبا مغایرت دستور را با قوانین و مقررات به مقام مافوق اطلاع </a:t>
            </a:r>
            <a:r>
              <a:rPr lang="fa-IR" sz="2600" dirty="0" smtClean="0">
                <a:solidFill>
                  <a:schemeClr val="tx1"/>
                </a:solidFill>
                <a:cs typeface="B Homa" pitchFamily="2" charset="-78"/>
              </a:rPr>
              <a:t>دهند. </a:t>
            </a:r>
            <a:r>
              <a:rPr lang="fa-IR" sz="2600" dirty="0">
                <a:solidFill>
                  <a:schemeClr val="tx1"/>
                </a:solidFill>
                <a:cs typeface="B Homa" pitchFamily="2" charset="-78"/>
              </a:rPr>
              <a:t>در صورتی که بعد از این </a:t>
            </a:r>
            <a:r>
              <a:rPr lang="fa-IR" sz="2600" dirty="0" smtClean="0">
                <a:solidFill>
                  <a:schemeClr val="tx1"/>
                </a:solidFill>
                <a:cs typeface="B Homa" pitchFamily="2" charset="-78"/>
              </a:rPr>
              <a:t>اطلاع، </a:t>
            </a:r>
            <a:r>
              <a:rPr lang="fa-IR" sz="2600" dirty="0">
                <a:solidFill>
                  <a:schemeClr val="tx1"/>
                </a:solidFill>
                <a:cs typeface="B Homa" pitchFamily="2" charset="-78"/>
              </a:rPr>
              <a:t>مقام مافوق کتبا دستور خود را جهت اجراء تایید </a:t>
            </a:r>
            <a:r>
              <a:rPr lang="fa-IR" sz="2600" dirty="0" smtClean="0">
                <a:solidFill>
                  <a:schemeClr val="tx1"/>
                </a:solidFill>
                <a:cs typeface="B Homa" pitchFamily="2" charset="-78"/>
              </a:rPr>
              <a:t>کرد، </a:t>
            </a:r>
            <a:r>
              <a:rPr lang="fa-IR" sz="2600" dirty="0">
                <a:solidFill>
                  <a:schemeClr val="tx1"/>
                </a:solidFill>
                <a:cs typeface="B Homa" pitchFamily="2" charset="-78"/>
              </a:rPr>
              <a:t>کارمندان مکلف به اجرای دستور صادره خواهند بود و از این حیث مسئولیتی متوجه کارمندان نخواهد بود و پاسخگویی با مقام دستور دهنده </a:t>
            </a:r>
            <a:r>
              <a:rPr lang="fa-IR" sz="2600" dirty="0" smtClean="0">
                <a:solidFill>
                  <a:schemeClr val="tx1"/>
                </a:solidFill>
                <a:cs typeface="B Homa" pitchFamily="2" charset="-78"/>
              </a:rPr>
              <a:t>است.</a:t>
            </a:r>
            <a:endParaRPr lang="en-US" sz="2600" dirty="0">
              <a:solidFill>
                <a:schemeClr val="tx1"/>
              </a:solidFill>
              <a:cs typeface="B Homa" pitchFamily="2" charset="-78"/>
            </a:endParaRPr>
          </a:p>
        </p:txBody>
      </p:sp>
    </p:spTree>
    <p:extLst>
      <p:ext uri="{BB962C8B-B14F-4D97-AF65-F5344CB8AC3E}">
        <p14:creationId xmlns:p14="http://schemas.microsoft.com/office/powerpoint/2010/main" val="1079100846"/>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fa-IR" dirty="0" smtClean="0">
                <a:cs typeface="B Titr" panose="00000700000000000000" pitchFamily="2" charset="-78"/>
              </a:rPr>
              <a:t>قوانین و مقررات کارگزینی:</a:t>
            </a:r>
            <a:endParaRPr lang="en-US" dirty="0">
              <a:cs typeface="B Titr" panose="00000700000000000000" pitchFamily="2" charset="-78"/>
            </a:endParaRPr>
          </a:p>
        </p:txBody>
      </p:sp>
      <p:sp>
        <p:nvSpPr>
          <p:cNvPr id="3" name="Content Placeholder 2"/>
          <p:cNvSpPr>
            <a:spLocks noGrp="1"/>
          </p:cNvSpPr>
          <p:nvPr>
            <p:ph idx="1"/>
          </p:nvPr>
        </p:nvSpPr>
        <p:spPr/>
        <p:txBody>
          <a:bodyPr/>
          <a:lstStyle/>
          <a:p>
            <a:pPr algn="r" rtl="1"/>
            <a:r>
              <a:rPr lang="ar-SA" dirty="0" smtClean="0">
                <a:solidFill>
                  <a:schemeClr val="tx1"/>
                </a:solidFill>
                <a:latin typeface="Calibri"/>
                <a:ea typeface="Calibri"/>
                <a:cs typeface="B Mitra"/>
              </a:rPr>
              <a:t>شرح </a:t>
            </a:r>
            <a:r>
              <a:rPr lang="ar-SA" dirty="0">
                <a:solidFill>
                  <a:schemeClr val="tx1"/>
                </a:solidFill>
                <a:latin typeface="Calibri"/>
                <a:ea typeface="Calibri"/>
                <a:cs typeface="B Mitra"/>
              </a:rPr>
              <a:t>وظایف </a:t>
            </a:r>
            <a:r>
              <a:rPr lang="ar-SA" dirty="0" smtClean="0">
                <a:solidFill>
                  <a:schemeClr val="tx1"/>
                </a:solidFill>
                <a:latin typeface="Calibri"/>
                <a:ea typeface="Calibri"/>
                <a:cs typeface="B Jadid"/>
              </a:rPr>
              <a:t>کارگزینی</a:t>
            </a:r>
            <a:r>
              <a:rPr lang="en-US" dirty="0">
                <a:solidFill>
                  <a:schemeClr val="tx1"/>
                </a:solidFill>
                <a:latin typeface="Calibri"/>
                <a:ea typeface="Calibri"/>
                <a:cs typeface="B Jadid"/>
              </a:rPr>
              <a:t>:</a:t>
            </a:r>
            <a:r>
              <a:rPr lang="en-US" dirty="0" smtClean="0">
                <a:solidFill>
                  <a:schemeClr val="tx1"/>
                </a:solidFill>
                <a:latin typeface="Calibri"/>
                <a:ea typeface="Calibri"/>
                <a:cs typeface="B Jadid"/>
              </a:rPr>
              <a:t> </a:t>
            </a:r>
            <a:r>
              <a:rPr lang="ar-SA" dirty="0" smtClean="0">
                <a:solidFill>
                  <a:schemeClr val="tx1"/>
                </a:solidFill>
                <a:latin typeface="Calibri"/>
                <a:ea typeface="Calibri"/>
                <a:cs typeface="B Mitra"/>
              </a:rPr>
              <a:t>به </a:t>
            </a:r>
            <a:r>
              <a:rPr lang="ar-SA" dirty="0">
                <a:solidFill>
                  <a:schemeClr val="tx1"/>
                </a:solidFill>
                <a:latin typeface="Calibri"/>
                <a:ea typeface="Calibri"/>
                <a:cs typeface="B Mitra"/>
              </a:rPr>
              <a:t>کلیه فعالیتها در زمینه حیطه کاری ، حقوق و مزایا </a:t>
            </a:r>
            <a:r>
              <a:rPr lang="ar-SA" dirty="0" smtClean="0">
                <a:solidFill>
                  <a:schemeClr val="tx1"/>
                </a:solidFill>
                <a:latin typeface="Calibri"/>
                <a:ea typeface="Calibri"/>
                <a:cs typeface="B Mitra"/>
              </a:rPr>
              <a:t>،، </a:t>
            </a:r>
            <a:r>
              <a:rPr lang="ar-SA" dirty="0">
                <a:solidFill>
                  <a:schemeClr val="tx1"/>
                </a:solidFill>
                <a:latin typeface="Calibri"/>
                <a:ea typeface="Calibri"/>
                <a:cs typeface="B Mitra"/>
              </a:rPr>
              <a:t>ورود و خروج ، تشویق و تنبیه ، شروع بکار و پایان کار ، مرخصی ها و غیبت ها و ... در واحد کارگزینی رسیدگی می شود . کارگزین پس از ورود افراد به سیستم و معرفی به واحد مربوطه با تشریع وظایف و صدور حکم حقوق و توجیه مقررات اداری نیرو را به واحد مربوطه جهت فعالیت معرفی می نماید و در تمام طول مدت خدمت کارمند را پایش نموده و هنگام پایان خدمت ، وی را بدرقه می نماید </a:t>
            </a:r>
            <a:r>
              <a:rPr lang="fa-IR" dirty="0" smtClean="0">
                <a:solidFill>
                  <a:schemeClr val="tx1"/>
                </a:solidFill>
                <a:latin typeface="Calibri"/>
                <a:ea typeface="Calibri"/>
                <a:cs typeface="B Mitra"/>
              </a:rPr>
              <a:t>.</a:t>
            </a:r>
            <a:endParaRPr lang="en-US" dirty="0">
              <a:solidFill>
                <a:schemeClr val="tx1"/>
              </a:solidFill>
            </a:endParaRPr>
          </a:p>
        </p:txBody>
      </p:sp>
      <p:sp>
        <p:nvSpPr>
          <p:cNvPr id="4" name="Footer Placeholder 3"/>
          <p:cNvSpPr>
            <a:spLocks noGrp="1"/>
          </p:cNvSpPr>
          <p:nvPr>
            <p:ph type="ftr" sz="quarter" idx="11"/>
          </p:nvPr>
        </p:nvSpPr>
        <p:spPr>
          <a:xfrm>
            <a:off x="1907704" y="5157192"/>
            <a:ext cx="5976664" cy="1441053"/>
          </a:xfrm>
        </p:spPr>
        <p:txBody>
          <a:bodyPr/>
          <a:lstStyle/>
          <a:p>
            <a:pPr algn="ctr"/>
            <a:r>
              <a:rPr lang="en-US" sz="2800" dirty="0">
                <a:latin typeface="IranNastaliq" pitchFamily="18" charset="0"/>
                <a:cs typeface="IranNastaliq" pitchFamily="18" charset="0"/>
              </a:rPr>
              <a:t/>
            </a:r>
            <a:br>
              <a:rPr lang="en-US" sz="2800" dirty="0">
                <a:latin typeface="IranNastaliq" pitchFamily="18" charset="0"/>
                <a:cs typeface="IranNastaliq" pitchFamily="18" charset="0"/>
              </a:rPr>
            </a:br>
            <a:endParaRPr lang="fa-IR" dirty="0"/>
          </a:p>
        </p:txBody>
      </p:sp>
    </p:spTree>
    <p:extLst>
      <p:ext uri="{BB962C8B-B14F-4D97-AF65-F5344CB8AC3E}">
        <p14:creationId xmlns:p14="http://schemas.microsoft.com/office/powerpoint/2010/main" val="2946887364"/>
      </p:ext>
    </p:extLst>
  </p:cSld>
  <p:clrMapOvr>
    <a:masterClrMapping/>
  </p:clrMapOvr>
  <p:transition spd="slow">
    <p:pull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3"/>
            <a:ext cx="8686800" cy="2522910"/>
          </a:xfrm>
        </p:spPr>
        <p:txBody>
          <a:bodyPr>
            <a:normAutofit/>
          </a:bodyPr>
          <a:lstStyle/>
          <a:p>
            <a:pPr marL="0" indent="0" algn="ctr" rtl="1">
              <a:buNone/>
            </a:pPr>
            <a:r>
              <a:rPr lang="fa-IR" sz="7200" dirty="0" smtClean="0">
                <a:cs typeface="B Titr" panose="00000700000000000000" pitchFamily="2" charset="-78"/>
              </a:rPr>
              <a:t>بازنشستگی</a:t>
            </a:r>
            <a:endParaRPr lang="en-US" sz="7200" dirty="0">
              <a:cs typeface="B Titr" panose="00000700000000000000" pitchFamily="2" charset="-78"/>
            </a:endParaRPr>
          </a:p>
        </p:txBody>
      </p:sp>
    </p:spTree>
    <p:extLst>
      <p:ext uri="{BB962C8B-B14F-4D97-AF65-F5344CB8AC3E}">
        <p14:creationId xmlns:p14="http://schemas.microsoft.com/office/powerpoint/2010/main" val="3243168272"/>
      </p:ext>
    </p:extLst>
  </p:cSld>
  <p:clrMapOvr>
    <a:masterClrMapping/>
  </p:clrMapOvr>
  <p:transition spd="slow">
    <p:pull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97 :</a:t>
            </a:r>
          </a:p>
        </p:txBody>
      </p:sp>
      <p:sp>
        <p:nvSpPr>
          <p:cNvPr id="2" name="Content Placeholder 1"/>
          <p:cNvSpPr>
            <a:spLocks noGrp="1"/>
          </p:cNvSpPr>
          <p:nvPr>
            <p:ph idx="1"/>
          </p:nvPr>
        </p:nvSpPr>
        <p:spPr>
          <a:xfrm>
            <a:off x="251520" y="1556792"/>
            <a:ext cx="8568951" cy="4824536"/>
          </a:xfrm>
        </p:spPr>
        <p:txBody>
          <a:bodyPr>
            <a:normAutofit fontScale="77500" lnSpcReduction="20000"/>
          </a:bodyPr>
          <a:lstStyle/>
          <a:p>
            <a:pPr marL="0" indent="0" algn="just" rtl="1">
              <a:buNone/>
            </a:pPr>
            <a:r>
              <a:rPr lang="fa-IR" dirty="0" smtClean="0">
                <a:solidFill>
                  <a:schemeClr val="tx1"/>
                </a:solidFill>
                <a:cs typeface="B Homa" pitchFamily="2" charset="-78"/>
              </a:rPr>
              <a:t>شرایط </a:t>
            </a:r>
            <a:r>
              <a:rPr lang="fa-IR" dirty="0">
                <a:solidFill>
                  <a:schemeClr val="tx1"/>
                </a:solidFill>
                <a:cs typeface="B Homa" pitchFamily="2" charset="-78"/>
              </a:rPr>
              <a:t>بازنشستگی کارمندان در موسسه به شرح ذیل است :</a:t>
            </a:r>
            <a:endParaRPr lang="en-US" dirty="0">
              <a:solidFill>
                <a:schemeClr val="tx1"/>
              </a:solidFill>
              <a:cs typeface="B Homa" pitchFamily="2" charset="-78"/>
            </a:endParaRPr>
          </a:p>
          <a:p>
            <a:pPr marL="0" indent="0" algn="just" rtl="1">
              <a:buNone/>
            </a:pPr>
            <a:r>
              <a:rPr lang="fa-IR" dirty="0">
                <a:solidFill>
                  <a:schemeClr val="tx1"/>
                </a:solidFill>
                <a:cs typeface="B Homa" pitchFamily="2" charset="-78"/>
              </a:rPr>
              <a:t>الف ) موسسه مکلف است کارمندان خود را که سی سال سابقه خدمت دارند بازنشسته نماید .</a:t>
            </a:r>
            <a:endParaRPr lang="en-US" dirty="0">
              <a:solidFill>
                <a:schemeClr val="tx1"/>
              </a:solidFill>
              <a:cs typeface="B Homa" pitchFamily="2" charset="-78"/>
            </a:endParaRPr>
          </a:p>
          <a:p>
            <a:pPr marL="0" indent="0" algn="just" rtl="1">
              <a:buNone/>
            </a:pPr>
            <a:r>
              <a:rPr lang="fa-IR" dirty="0">
                <a:solidFill>
                  <a:schemeClr val="tx1"/>
                </a:solidFill>
                <a:cs typeface="B Homa" pitchFamily="2" charset="-78"/>
              </a:rPr>
              <a:t>ب ) موسسه می تواند کارمند خود را با داشتن حداقل شصت سال سن و حداقل بیست و پنج سال سابقه خدمت با حداقل بیست و پنج روز حقوق بازنشسته نماید </a:t>
            </a:r>
            <a:r>
              <a:rPr lang="fa-IR" dirty="0" smtClean="0">
                <a:solidFill>
                  <a:schemeClr val="tx1"/>
                </a:solidFill>
                <a:cs typeface="B Homa" pitchFamily="2" charset="-78"/>
              </a:rPr>
              <a:t>.</a:t>
            </a:r>
          </a:p>
          <a:p>
            <a:pPr marL="0" indent="0" algn="just" rtl="1">
              <a:buNone/>
            </a:pPr>
            <a:endParaRPr lang="en-US" sz="1300" dirty="0">
              <a:solidFill>
                <a:schemeClr val="tx1"/>
              </a:solidFill>
              <a:cs typeface="B Homa" pitchFamily="2" charset="-78"/>
            </a:endParaRPr>
          </a:p>
          <a:p>
            <a:pPr marL="0" indent="0" algn="just" rtl="1">
              <a:buNone/>
            </a:pPr>
            <a:r>
              <a:rPr lang="fa-IR" dirty="0">
                <a:solidFill>
                  <a:schemeClr val="tx1"/>
                </a:solidFill>
                <a:cs typeface="B Homa" pitchFamily="2" charset="-78"/>
              </a:rPr>
              <a:t>تبصره 1 </a:t>
            </a:r>
            <a:r>
              <a:rPr lang="fa-IR" dirty="0" smtClean="0">
                <a:solidFill>
                  <a:schemeClr val="tx1"/>
                </a:solidFill>
                <a:cs typeface="B Homa" pitchFamily="2" charset="-78"/>
              </a:rPr>
              <a:t>: موسسه </a:t>
            </a:r>
            <a:r>
              <a:rPr lang="fa-IR" dirty="0">
                <a:solidFill>
                  <a:schemeClr val="tx1"/>
                </a:solidFill>
                <a:cs typeface="B Homa" pitchFamily="2" charset="-78"/>
              </a:rPr>
              <a:t>مجاز است در موارد خاص و حسب نیاز از خدمات کارمندانی که دارای مدرک تحصیلی کارشناسی ارشد و بالاتر می باشند ، در صورت تمایل کارمند با تصویب هیئت رئیسه حداکثر تا سی و پنج سال سنوات خدمت استفاده نماید . </a:t>
            </a:r>
            <a:endParaRPr lang="fa-IR" dirty="0" smtClean="0">
              <a:solidFill>
                <a:schemeClr val="tx1"/>
              </a:solidFill>
              <a:cs typeface="B Homa" pitchFamily="2" charset="-78"/>
            </a:endParaRPr>
          </a:p>
          <a:p>
            <a:pPr marL="0" indent="0" algn="just" rtl="1">
              <a:buNone/>
            </a:pPr>
            <a:r>
              <a:rPr lang="fa-IR" dirty="0" smtClean="0">
                <a:solidFill>
                  <a:schemeClr val="tx1"/>
                </a:solidFill>
                <a:cs typeface="B Homa" pitchFamily="2" charset="-78"/>
              </a:rPr>
              <a:t>تبصره </a:t>
            </a:r>
            <a:r>
              <a:rPr lang="fa-IR" dirty="0">
                <a:solidFill>
                  <a:schemeClr val="tx1"/>
                </a:solidFill>
                <a:cs typeface="B Homa" pitchFamily="2" charset="-78"/>
              </a:rPr>
              <a:t>2 </a:t>
            </a:r>
            <a:r>
              <a:rPr lang="fa-IR" dirty="0" smtClean="0">
                <a:solidFill>
                  <a:schemeClr val="tx1"/>
                </a:solidFill>
                <a:cs typeface="B Homa" pitchFamily="2" charset="-78"/>
              </a:rPr>
              <a:t>:سابقه </a:t>
            </a:r>
            <a:r>
              <a:rPr lang="fa-IR" dirty="0">
                <a:solidFill>
                  <a:schemeClr val="tx1"/>
                </a:solidFill>
                <a:cs typeface="B Homa" pitchFamily="2" charset="-78"/>
              </a:rPr>
              <a:t>مذکور در بند الف ماده 97 و همچنین شرط سنی مزبور در بند ب برای متصدیان مشاغل سخت و زیان اور و جانبازان و معلولان تا پنج سال کمتر می باشد و شرط سنی برای زنان منظور نمی گردد </a:t>
            </a:r>
            <a:r>
              <a:rPr lang="fa-IR" dirty="0" smtClean="0">
                <a:solidFill>
                  <a:schemeClr val="tx1"/>
                </a:solidFill>
                <a:cs typeface="B Homa" pitchFamily="2" charset="-78"/>
              </a:rPr>
              <a:t>.</a:t>
            </a:r>
            <a:endParaRPr lang="en-US" dirty="0">
              <a:solidFill>
                <a:schemeClr val="tx1"/>
              </a:solidFill>
              <a:cs typeface="B Homa" pitchFamily="2" charset="-78"/>
            </a:endParaRPr>
          </a:p>
        </p:txBody>
      </p:sp>
    </p:spTree>
    <p:extLst>
      <p:ext uri="{BB962C8B-B14F-4D97-AF65-F5344CB8AC3E}">
        <p14:creationId xmlns:p14="http://schemas.microsoft.com/office/powerpoint/2010/main" val="667755479"/>
      </p:ext>
    </p:extLst>
  </p:cSld>
  <p:clrMapOvr>
    <a:masterClrMapping/>
  </p:clrMapOvr>
  <p:transition spd="slow">
    <p:pull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98 :</a:t>
            </a:r>
          </a:p>
        </p:txBody>
      </p:sp>
      <p:sp>
        <p:nvSpPr>
          <p:cNvPr id="2" name="Content Placeholder 1"/>
          <p:cNvSpPr>
            <a:spLocks noGrp="1"/>
          </p:cNvSpPr>
          <p:nvPr>
            <p:ph idx="1"/>
          </p:nvPr>
        </p:nvSpPr>
        <p:spPr>
          <a:xfrm>
            <a:off x="395537" y="1595933"/>
            <a:ext cx="8352928" cy="4785395"/>
          </a:xfrm>
        </p:spPr>
        <p:txBody>
          <a:bodyPr>
            <a:normAutofit fontScale="92500" lnSpcReduction="20000"/>
          </a:bodyPr>
          <a:lstStyle/>
          <a:p>
            <a:pPr marL="0" indent="0" algn="just" rtl="1">
              <a:buNone/>
            </a:pPr>
            <a:r>
              <a:rPr lang="fa-IR" dirty="0" smtClean="0">
                <a:cs typeface="B Homa" pitchFamily="2" charset="-78"/>
              </a:rPr>
              <a:t>موسسه </a:t>
            </a:r>
            <a:r>
              <a:rPr lang="fa-IR" dirty="0">
                <a:cs typeface="B Homa" pitchFamily="2" charset="-78"/>
              </a:rPr>
              <a:t>موظف است کارمندان دارای شصت و پنج سال سن و حداقل بیست و پنج سال سابقه خدمت را بازنشسته کند . سقف سنی برای متصدیان مشاغل دارای مدرک تحصیلی کارشناسی ارشد به بالا حسب نیاز موسسه هفتاد سال می باشد </a:t>
            </a:r>
            <a:r>
              <a:rPr lang="fa-IR" dirty="0" smtClean="0">
                <a:cs typeface="B Homa" pitchFamily="2" charset="-78"/>
              </a:rPr>
              <a:t>.</a:t>
            </a:r>
          </a:p>
          <a:p>
            <a:pPr marL="0" indent="0" algn="just" rtl="1">
              <a:buNone/>
            </a:pPr>
            <a:endParaRPr lang="en-US" dirty="0">
              <a:cs typeface="B Homa" pitchFamily="2" charset="-78"/>
            </a:endParaRPr>
          </a:p>
          <a:p>
            <a:pPr marL="0" indent="0" algn="just" rtl="1">
              <a:buNone/>
            </a:pPr>
            <a:r>
              <a:rPr lang="fa-IR" dirty="0">
                <a:cs typeface="B Homa" pitchFamily="2" charset="-78"/>
              </a:rPr>
              <a:t>تبصره : </a:t>
            </a:r>
            <a:r>
              <a:rPr lang="fa-IR" dirty="0" smtClean="0">
                <a:cs typeface="B Homa" pitchFamily="2" charset="-78"/>
              </a:rPr>
              <a:t>چنانچه </a:t>
            </a:r>
            <a:r>
              <a:rPr lang="fa-IR" dirty="0">
                <a:cs typeface="B Homa" pitchFamily="2" charset="-78"/>
              </a:rPr>
              <a:t>سابقه خدمت کارمندان موسسه کمتر از بیست و پنج سال باشد در صورتی که بیش از بیست سال سابقه خدمت داشته باشند ، می توانند در صورت نیاز موسسه تا رسیدن به بیست و پنج سال سابقه (بدون توجه به محدودیت سنی ) ادامه خدمت دهند </a:t>
            </a:r>
            <a:r>
              <a:rPr lang="fa-IR" dirty="0" smtClean="0">
                <a:cs typeface="B Homa" pitchFamily="2" charset="-78"/>
              </a:rPr>
              <a:t>.</a:t>
            </a:r>
            <a:endParaRPr lang="en-US" dirty="0">
              <a:cs typeface="B Homa" pitchFamily="2" charset="-78"/>
            </a:endParaRPr>
          </a:p>
        </p:txBody>
      </p:sp>
    </p:spTree>
    <p:extLst>
      <p:ext uri="{BB962C8B-B14F-4D97-AF65-F5344CB8AC3E}">
        <p14:creationId xmlns:p14="http://schemas.microsoft.com/office/powerpoint/2010/main" val="2729121275"/>
      </p:ext>
    </p:extLst>
  </p:cSld>
  <p:clrMapOvr>
    <a:masterClrMapping/>
  </p:clrMapOvr>
  <p:transition spd="slow">
    <p:pull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99 :</a:t>
            </a:r>
          </a:p>
        </p:txBody>
      </p:sp>
      <p:sp>
        <p:nvSpPr>
          <p:cNvPr id="2" name="Content Placeholder 1"/>
          <p:cNvSpPr>
            <a:spLocks noGrp="1"/>
          </p:cNvSpPr>
          <p:nvPr>
            <p:ph idx="1"/>
          </p:nvPr>
        </p:nvSpPr>
        <p:spPr>
          <a:xfrm>
            <a:off x="395537" y="1556792"/>
            <a:ext cx="8352928" cy="4824536"/>
          </a:xfrm>
        </p:spPr>
        <p:txBody>
          <a:bodyPr>
            <a:normAutofit fontScale="47500" lnSpcReduction="20000"/>
          </a:bodyPr>
          <a:lstStyle/>
          <a:p>
            <a:pPr marL="0" indent="0" algn="just" rtl="1">
              <a:lnSpc>
                <a:spcPct val="170000"/>
              </a:lnSpc>
              <a:buNone/>
            </a:pPr>
            <a:r>
              <a:rPr lang="fa-IR" dirty="0" smtClean="0">
                <a:solidFill>
                  <a:schemeClr val="tx1"/>
                </a:solidFill>
                <a:cs typeface="B Homa" pitchFamily="2" charset="-78"/>
              </a:rPr>
              <a:t>کارمندان </a:t>
            </a:r>
            <a:r>
              <a:rPr lang="fa-IR" dirty="0">
                <a:solidFill>
                  <a:schemeClr val="tx1"/>
                </a:solidFill>
                <a:cs typeface="B Homa" pitchFamily="2" charset="-78"/>
              </a:rPr>
              <a:t>موسسه از لحاظ برخورداری از مزایای نظیر </a:t>
            </a:r>
            <a:r>
              <a:rPr lang="fa-IR" dirty="0" smtClean="0">
                <a:solidFill>
                  <a:schemeClr val="tx1"/>
                </a:solidFill>
                <a:cs typeface="B Homa" pitchFamily="2" charset="-78"/>
              </a:rPr>
              <a:t>بازنشستگی، </a:t>
            </a:r>
            <a:r>
              <a:rPr lang="fa-IR" dirty="0">
                <a:solidFill>
                  <a:schemeClr val="tx1"/>
                </a:solidFill>
                <a:cs typeface="B Homa" pitchFamily="2" charset="-78"/>
              </a:rPr>
              <a:t>از </a:t>
            </a:r>
            <a:r>
              <a:rPr lang="fa-IR" dirty="0" smtClean="0">
                <a:solidFill>
                  <a:schemeClr val="tx1"/>
                </a:solidFill>
                <a:cs typeface="B Homa" pitchFamily="2" charset="-78"/>
              </a:rPr>
              <a:t>کارافتادگی، فوت، </a:t>
            </a:r>
            <a:r>
              <a:rPr lang="fa-IR" dirty="0">
                <a:solidFill>
                  <a:schemeClr val="tx1"/>
                </a:solidFill>
                <a:cs typeface="B Homa" pitchFamily="2" charset="-78"/>
              </a:rPr>
              <a:t>بیکاری و بیمه درمانی با رعایت این آیین نامه تابع یکی از صندوق های بازنشستگی کشوری یا صندوق تامین اجتماعی می باشند </a:t>
            </a:r>
            <a:r>
              <a:rPr lang="fa-IR" dirty="0" smtClean="0">
                <a:solidFill>
                  <a:schemeClr val="tx1"/>
                </a:solidFill>
                <a:cs typeface="B Homa" pitchFamily="2" charset="-78"/>
              </a:rPr>
              <a:t>.</a:t>
            </a:r>
          </a:p>
          <a:p>
            <a:pPr marL="0" indent="0" algn="just" rtl="1">
              <a:lnSpc>
                <a:spcPct val="170000"/>
              </a:lnSpc>
              <a:buNone/>
            </a:pPr>
            <a:endParaRPr lang="en-US" sz="900" dirty="0">
              <a:solidFill>
                <a:schemeClr val="tx1"/>
              </a:solidFill>
              <a:cs typeface="B Homa" pitchFamily="2" charset="-78"/>
            </a:endParaRPr>
          </a:p>
          <a:p>
            <a:pPr marL="0" indent="0" algn="just" rtl="1">
              <a:lnSpc>
                <a:spcPct val="170000"/>
              </a:lnSpc>
              <a:buNone/>
            </a:pPr>
            <a:r>
              <a:rPr lang="fa-IR" dirty="0">
                <a:solidFill>
                  <a:schemeClr val="tx1"/>
                </a:solidFill>
                <a:cs typeface="B Homa" pitchFamily="2" charset="-78"/>
              </a:rPr>
              <a:t>تبصره 1 : </a:t>
            </a:r>
            <a:r>
              <a:rPr lang="fa-IR" dirty="0" smtClean="0">
                <a:solidFill>
                  <a:schemeClr val="tx1"/>
                </a:solidFill>
                <a:cs typeface="B Homa" pitchFamily="2" charset="-78"/>
              </a:rPr>
              <a:t>کارمندانی </a:t>
            </a:r>
            <a:r>
              <a:rPr lang="fa-IR" dirty="0">
                <a:solidFill>
                  <a:schemeClr val="tx1"/>
                </a:solidFill>
                <a:cs typeface="B Homa" pitchFamily="2" charset="-78"/>
              </a:rPr>
              <a:t>که تا قبل از تصویب این آیین نامه به استخدام در آمده و از نظر بازنشستگی مشمول یکی از صندوق های تامین اجتماعی یا بازنشستگی کشوری هستند با رعایت احکام پیش بینی شده در این فصل تابع صندوق خود می </a:t>
            </a:r>
            <a:r>
              <a:rPr lang="fa-IR" dirty="0" smtClean="0">
                <a:solidFill>
                  <a:schemeClr val="tx1"/>
                </a:solidFill>
                <a:cs typeface="B Homa" pitchFamily="2" charset="-78"/>
              </a:rPr>
              <a:t>باشند. </a:t>
            </a:r>
            <a:r>
              <a:rPr lang="fa-IR" dirty="0">
                <a:solidFill>
                  <a:schemeClr val="tx1"/>
                </a:solidFill>
                <a:cs typeface="B Homa" pitchFamily="2" charset="-78"/>
              </a:rPr>
              <a:t>تغییر صندوق از تامین اجتماعی به بازنشستگی کشوری یا بالعکس در طول مدت خدمت فقط یکبار امکان پذیر می باشد و بر اساس مصوبات عمومی هیات دولت قابل انجام خواهد بود .</a:t>
            </a:r>
            <a:endParaRPr lang="en-US" dirty="0">
              <a:solidFill>
                <a:schemeClr val="tx1"/>
              </a:solidFill>
              <a:cs typeface="B Homa" pitchFamily="2" charset="-78"/>
            </a:endParaRPr>
          </a:p>
          <a:p>
            <a:pPr marL="0" indent="0" algn="just" rtl="1">
              <a:lnSpc>
                <a:spcPct val="170000"/>
              </a:lnSpc>
              <a:buNone/>
            </a:pPr>
            <a:endParaRPr lang="en-US" sz="3200" dirty="0">
              <a:solidFill>
                <a:schemeClr val="tx1"/>
              </a:solidFill>
              <a:cs typeface="B Homa" pitchFamily="2" charset="-78"/>
            </a:endParaRPr>
          </a:p>
          <a:p>
            <a:pPr marL="0" indent="0" algn="just" rtl="1">
              <a:lnSpc>
                <a:spcPct val="170000"/>
              </a:lnSpc>
              <a:buNone/>
            </a:pPr>
            <a:r>
              <a:rPr lang="fa-IR" dirty="0" smtClean="0">
                <a:solidFill>
                  <a:schemeClr val="tx1"/>
                </a:solidFill>
                <a:cs typeface="B Homa" pitchFamily="2" charset="-78"/>
              </a:rPr>
              <a:t>تبصره </a:t>
            </a:r>
            <a:r>
              <a:rPr lang="fa-IR" dirty="0">
                <a:solidFill>
                  <a:schemeClr val="tx1"/>
                </a:solidFill>
                <a:cs typeface="B Homa" pitchFamily="2" charset="-78"/>
              </a:rPr>
              <a:t>2 : </a:t>
            </a:r>
            <a:r>
              <a:rPr lang="fa-IR" dirty="0" smtClean="0">
                <a:solidFill>
                  <a:schemeClr val="tx1"/>
                </a:solidFill>
                <a:cs typeface="B Homa" pitchFamily="2" charset="-78"/>
              </a:rPr>
              <a:t>کارمندانی </a:t>
            </a:r>
            <a:r>
              <a:rPr lang="fa-IR" dirty="0">
                <a:solidFill>
                  <a:schemeClr val="tx1"/>
                </a:solidFill>
                <a:cs typeface="B Homa" pitchFamily="2" charset="-78"/>
              </a:rPr>
              <a:t>که برابر مفاد این آئین نامه از پیمانی به رسمی آزمایشی تبدیل وضع می یابند همچنان تابع قانون تامین اجتماعی می </a:t>
            </a:r>
            <a:r>
              <a:rPr lang="fa-IR" dirty="0" smtClean="0">
                <a:solidFill>
                  <a:schemeClr val="tx1"/>
                </a:solidFill>
                <a:cs typeface="B Homa" pitchFamily="2" charset="-78"/>
              </a:rPr>
              <a:t>باشند. </a:t>
            </a:r>
            <a:r>
              <a:rPr lang="fa-IR" dirty="0">
                <a:solidFill>
                  <a:schemeClr val="tx1"/>
                </a:solidFill>
                <a:cs typeface="B Homa" pitchFamily="2" charset="-78"/>
              </a:rPr>
              <a:t>این کارمندان باید درخواست کتبی خود را جهت انعکاس به سازمان تامین اجتماعی به واحد های اداری موسسه اعلام </a:t>
            </a:r>
            <a:r>
              <a:rPr lang="fa-IR" dirty="0" smtClean="0">
                <a:solidFill>
                  <a:schemeClr val="tx1"/>
                </a:solidFill>
                <a:cs typeface="B Homa" pitchFamily="2" charset="-78"/>
              </a:rPr>
              <a:t>نمایند. </a:t>
            </a:r>
            <a:r>
              <a:rPr lang="fa-IR" dirty="0">
                <a:solidFill>
                  <a:schemeClr val="tx1"/>
                </a:solidFill>
                <a:cs typeface="B Homa" pitchFamily="2" charset="-78"/>
              </a:rPr>
              <a:t>واحدهای مذکور ملزم به اعلام درخواست رسمی آنان به سازمان تامین اجتماعی و پیگیری موضوع می باشن</a:t>
            </a:r>
            <a:r>
              <a:rPr lang="fa-IR" dirty="0">
                <a:cs typeface="B Homa" pitchFamily="2" charset="-78"/>
              </a:rPr>
              <a:t>د </a:t>
            </a:r>
            <a:r>
              <a:rPr lang="fa-IR" dirty="0" smtClean="0">
                <a:cs typeface="B Homa" pitchFamily="2" charset="-78"/>
              </a:rPr>
              <a:t>.</a:t>
            </a:r>
            <a:endParaRPr lang="en-US" dirty="0">
              <a:cs typeface="B Homa" pitchFamily="2" charset="-78"/>
            </a:endParaRPr>
          </a:p>
        </p:txBody>
      </p:sp>
    </p:spTree>
    <p:extLst>
      <p:ext uri="{BB962C8B-B14F-4D97-AF65-F5344CB8AC3E}">
        <p14:creationId xmlns:p14="http://schemas.microsoft.com/office/powerpoint/2010/main" val="3958677816"/>
      </p:ext>
    </p:extLst>
  </p:cSld>
  <p:clrMapOvr>
    <a:masterClrMapping/>
  </p:clrMapOvr>
  <p:transition spd="slow">
    <p:pull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101 :</a:t>
            </a:r>
          </a:p>
        </p:txBody>
      </p:sp>
      <p:sp>
        <p:nvSpPr>
          <p:cNvPr id="2" name="Content Placeholder 1"/>
          <p:cNvSpPr>
            <a:spLocks noGrp="1"/>
          </p:cNvSpPr>
          <p:nvPr>
            <p:ph idx="1"/>
          </p:nvPr>
        </p:nvSpPr>
        <p:spPr>
          <a:xfrm>
            <a:off x="179512" y="1484784"/>
            <a:ext cx="8784976" cy="4713387"/>
          </a:xfrm>
        </p:spPr>
        <p:txBody>
          <a:bodyPr>
            <a:normAutofit fontScale="92500" lnSpcReduction="10000"/>
          </a:bodyPr>
          <a:lstStyle/>
          <a:p>
            <a:pPr marL="0" indent="0" algn="just" rtl="1">
              <a:buNone/>
            </a:pPr>
            <a:r>
              <a:rPr lang="fa-IR" dirty="0" smtClean="0">
                <a:solidFill>
                  <a:schemeClr val="tx1"/>
                </a:solidFill>
                <a:cs typeface="B Homa" pitchFamily="2" charset="-78"/>
              </a:rPr>
              <a:t>در </a:t>
            </a:r>
            <a:r>
              <a:rPr lang="fa-IR" dirty="0">
                <a:solidFill>
                  <a:schemeClr val="tx1"/>
                </a:solidFill>
                <a:cs typeface="B Homa" pitchFamily="2" charset="-78"/>
              </a:rPr>
              <a:t>هنگام تعیین حقوق بازنشستگی از سوی صندوق های بازنشستگی به کارمندانی که بیش از سی سال خدمت دارند به ازاء هر سال خدمت مازاد بر سی سال ،دو و نیم درصد رقم تعیین شده حقوق بازنشستگی علاوه بر حقوق تعیین شده محاسبه و پرداخت خواهد </a:t>
            </a:r>
            <a:r>
              <a:rPr lang="fa-IR" dirty="0" smtClean="0">
                <a:solidFill>
                  <a:schemeClr val="tx1"/>
                </a:solidFill>
                <a:cs typeface="B Homa" pitchFamily="2" charset="-78"/>
              </a:rPr>
              <a:t>شد.</a:t>
            </a:r>
          </a:p>
          <a:p>
            <a:pPr marL="0" indent="0" algn="just" rtl="1">
              <a:buNone/>
            </a:pPr>
            <a:endParaRPr lang="fa-IR" sz="1600" dirty="0" smtClean="0">
              <a:solidFill>
                <a:schemeClr val="tx2"/>
              </a:solidFill>
              <a:latin typeface="+mj-lt"/>
              <a:ea typeface="+mj-ea"/>
              <a:cs typeface="B Homa" pitchFamily="2" charset="-78"/>
            </a:endParaRPr>
          </a:p>
          <a:p>
            <a:pPr marL="0" indent="0" algn="just" rtl="1">
              <a:buNone/>
            </a:pPr>
            <a:r>
              <a:rPr lang="fa-IR" sz="4400" dirty="0" smtClean="0">
                <a:solidFill>
                  <a:schemeClr val="tx2"/>
                </a:solidFill>
                <a:latin typeface="+mj-lt"/>
                <a:ea typeface="+mj-ea"/>
                <a:cs typeface="B Homa" pitchFamily="2" charset="-78"/>
              </a:rPr>
              <a:t>ماده </a:t>
            </a:r>
            <a:r>
              <a:rPr lang="fa-IR" sz="4400" dirty="0">
                <a:solidFill>
                  <a:schemeClr val="tx2"/>
                </a:solidFill>
                <a:latin typeface="+mj-lt"/>
                <a:ea typeface="+mj-ea"/>
                <a:cs typeface="B Homa" pitchFamily="2" charset="-78"/>
              </a:rPr>
              <a:t>102 :</a:t>
            </a:r>
          </a:p>
          <a:p>
            <a:pPr marL="0" indent="0" algn="just" rtl="1">
              <a:buNone/>
            </a:pPr>
            <a:r>
              <a:rPr lang="fa-IR" sz="2600" dirty="0">
                <a:solidFill>
                  <a:schemeClr val="tx1"/>
                </a:solidFill>
                <a:cs typeface="B Homa" pitchFamily="2" charset="-78"/>
              </a:rPr>
              <a:t>مبنای محاسبه کسور بازنشستگی و برای محاسبه حقوق بازنشستگی کارمندان مشمول این آیین نامه حقوق ثابت به اضافه فوق العاده های مستمر و فوق العاده ویژه موضوع بند 12 ماده 54 و فوق العاده جذب موضوع بند 17 ماده 54 این آیین نامه می </a:t>
            </a:r>
            <a:r>
              <a:rPr lang="fa-IR" sz="2600" dirty="0" smtClean="0">
                <a:solidFill>
                  <a:schemeClr val="tx1"/>
                </a:solidFill>
                <a:cs typeface="B Homa" pitchFamily="2" charset="-78"/>
              </a:rPr>
              <a:t>باشد.</a:t>
            </a:r>
            <a:endParaRPr lang="en-US" sz="2600" dirty="0">
              <a:solidFill>
                <a:schemeClr val="tx1"/>
              </a:solidFill>
              <a:cs typeface="B Homa" pitchFamily="2" charset="-78"/>
            </a:endParaRPr>
          </a:p>
        </p:txBody>
      </p:sp>
    </p:spTree>
    <p:extLst>
      <p:ext uri="{BB962C8B-B14F-4D97-AF65-F5344CB8AC3E}">
        <p14:creationId xmlns:p14="http://schemas.microsoft.com/office/powerpoint/2010/main" val="153695097"/>
      </p:ext>
    </p:extLst>
  </p:cSld>
  <p:clrMapOvr>
    <a:masterClrMapping/>
  </p:clrMapOvr>
  <p:transition spd="slow">
    <p:pull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103 :</a:t>
            </a:r>
          </a:p>
        </p:txBody>
      </p:sp>
      <p:sp>
        <p:nvSpPr>
          <p:cNvPr id="2" name="Content Placeholder 1"/>
          <p:cNvSpPr>
            <a:spLocks noGrp="1"/>
          </p:cNvSpPr>
          <p:nvPr>
            <p:ph idx="1"/>
          </p:nvPr>
        </p:nvSpPr>
        <p:spPr>
          <a:xfrm>
            <a:off x="179512" y="1484784"/>
            <a:ext cx="8712968" cy="4641379"/>
          </a:xfrm>
        </p:spPr>
        <p:txBody>
          <a:bodyPr>
            <a:noAutofit/>
          </a:bodyPr>
          <a:lstStyle/>
          <a:p>
            <a:pPr marL="0" indent="0" algn="just" rtl="1">
              <a:lnSpc>
                <a:spcPct val="170000"/>
              </a:lnSpc>
              <a:buNone/>
            </a:pPr>
            <a:r>
              <a:rPr lang="fa-IR" sz="2000" dirty="0" smtClean="0">
                <a:solidFill>
                  <a:schemeClr val="tx1"/>
                </a:solidFill>
                <a:cs typeface="B Homa" pitchFamily="2" charset="-78"/>
              </a:rPr>
              <a:t>به کار</a:t>
            </a:r>
            <a:r>
              <a:rPr lang="fa-IR" sz="2000" dirty="0">
                <a:solidFill>
                  <a:schemeClr val="tx1"/>
                </a:solidFill>
                <a:cs typeface="B Homa" pitchFamily="2" charset="-78"/>
              </a:rPr>
              <a:t>م</a:t>
            </a:r>
            <a:r>
              <a:rPr lang="fa-IR" sz="2000" dirty="0" smtClean="0">
                <a:solidFill>
                  <a:schemeClr val="tx1"/>
                </a:solidFill>
                <a:cs typeface="B Homa" pitchFamily="2" charset="-78"/>
              </a:rPr>
              <a:t>ندان </a:t>
            </a:r>
            <a:r>
              <a:rPr lang="fa-IR" sz="2000" dirty="0">
                <a:solidFill>
                  <a:schemeClr val="tx1"/>
                </a:solidFill>
                <a:cs typeface="B Homa" pitchFamily="2" charset="-78"/>
              </a:rPr>
              <a:t>مشمول این آیین نامه که </a:t>
            </a:r>
            <a:r>
              <a:rPr lang="fa-IR" sz="2000" dirty="0" smtClean="0">
                <a:solidFill>
                  <a:schemeClr val="tx1"/>
                </a:solidFill>
                <a:cs typeface="B Homa" pitchFamily="2" charset="-78"/>
              </a:rPr>
              <a:t>بازنشسته، </a:t>
            </a:r>
            <a:r>
              <a:rPr lang="fa-IR" sz="2000" dirty="0">
                <a:solidFill>
                  <a:schemeClr val="tx1"/>
                </a:solidFill>
                <a:cs typeface="B Homa" pitchFamily="2" charset="-78"/>
              </a:rPr>
              <a:t>از کارافتاده یا فوت می شوند به ازاء هر سال خدمت یک ماه آخرین حقوق و مزایای مستمر (تا سی سال ) به اضافه وجوه مربوط به مرخصی های استحقاقی ذخیره شده پرداخت خواهد </a:t>
            </a:r>
            <a:r>
              <a:rPr lang="fa-IR" sz="2000" dirty="0" smtClean="0">
                <a:solidFill>
                  <a:schemeClr val="tx1"/>
                </a:solidFill>
                <a:cs typeface="B Homa" pitchFamily="2" charset="-78"/>
              </a:rPr>
              <a:t>بود. </a:t>
            </a:r>
            <a:r>
              <a:rPr lang="fa-IR" sz="2000" dirty="0">
                <a:solidFill>
                  <a:schemeClr val="tx1"/>
                </a:solidFill>
                <a:cs typeface="B Homa" pitchFamily="2" charset="-78"/>
              </a:rPr>
              <a:t>آن قسمت از سابقه خدمت کارمند که در ازاء آن وجوه بازخریدی دریافت نموده اند از سنوات خدمتی که مشمول دریافت این وجوه می گردد کسر می </a:t>
            </a:r>
            <a:r>
              <a:rPr lang="fa-IR" sz="2000" dirty="0" smtClean="0">
                <a:solidFill>
                  <a:schemeClr val="tx1"/>
                </a:solidFill>
                <a:cs typeface="B Homa" pitchFamily="2" charset="-78"/>
              </a:rPr>
              <a:t>شود.</a:t>
            </a:r>
            <a:endParaRPr lang="en-US" sz="1100" dirty="0">
              <a:solidFill>
                <a:schemeClr val="tx1"/>
              </a:solidFill>
              <a:cs typeface="B Homa" pitchFamily="2" charset="-78"/>
            </a:endParaRPr>
          </a:p>
          <a:p>
            <a:pPr marL="0" indent="0" algn="just" rtl="1">
              <a:lnSpc>
                <a:spcPct val="170000"/>
              </a:lnSpc>
              <a:buNone/>
            </a:pPr>
            <a:r>
              <a:rPr lang="fa-IR" sz="2000" dirty="0">
                <a:solidFill>
                  <a:schemeClr val="tx1"/>
                </a:solidFill>
                <a:cs typeface="B Homa" pitchFamily="2" charset="-78"/>
              </a:rPr>
              <a:t>تبصره : </a:t>
            </a:r>
            <a:r>
              <a:rPr lang="fa-IR" sz="2000" dirty="0" smtClean="0">
                <a:solidFill>
                  <a:schemeClr val="tx1"/>
                </a:solidFill>
                <a:cs typeface="B Homa" pitchFamily="2" charset="-78"/>
              </a:rPr>
              <a:t>کارمند </a:t>
            </a:r>
            <a:r>
              <a:rPr lang="fa-IR" sz="2000" dirty="0">
                <a:solidFill>
                  <a:schemeClr val="tx1"/>
                </a:solidFill>
                <a:cs typeface="B Homa" pitchFamily="2" charset="-78"/>
              </a:rPr>
              <a:t>موسسه می تواند هنگام تقاضای بازنشستگی ، مدت مرخصی استحقاقی استفاده نشده خود را در احتساب سابقه خدمت جهت تعیین حقوق بازنشستگی درخواست و موسسه موظف است حکم مرخصی قبل از بازنشستگی نامبرده را صادر و سپس مبادرت به صدور حکم بازنشستگی نماید </a:t>
            </a:r>
            <a:r>
              <a:rPr lang="fa-IR" sz="2000" dirty="0" smtClean="0">
                <a:cs typeface="B Homa" pitchFamily="2" charset="-78"/>
              </a:rPr>
              <a:t>.</a:t>
            </a:r>
            <a:endParaRPr lang="en-US" sz="2000" dirty="0">
              <a:cs typeface="B Homa" pitchFamily="2" charset="-78"/>
            </a:endParaRPr>
          </a:p>
        </p:txBody>
      </p:sp>
    </p:spTree>
    <p:extLst>
      <p:ext uri="{BB962C8B-B14F-4D97-AF65-F5344CB8AC3E}">
        <p14:creationId xmlns:p14="http://schemas.microsoft.com/office/powerpoint/2010/main" val="2220386677"/>
      </p:ext>
    </p:extLst>
  </p:cSld>
  <p:clrMapOvr>
    <a:masterClrMapping/>
  </p:clrMapOvr>
  <p:transition spd="slow">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a:cs typeface="B Homa" pitchFamily="2" charset="-78"/>
              </a:rPr>
              <a:t>ماده 104 :</a:t>
            </a:r>
          </a:p>
        </p:txBody>
      </p:sp>
      <p:sp>
        <p:nvSpPr>
          <p:cNvPr id="2" name="Content Placeholder 1"/>
          <p:cNvSpPr>
            <a:spLocks noGrp="1"/>
          </p:cNvSpPr>
          <p:nvPr>
            <p:ph idx="1"/>
          </p:nvPr>
        </p:nvSpPr>
        <p:spPr>
          <a:xfrm>
            <a:off x="179512" y="1700808"/>
            <a:ext cx="8640959" cy="4857403"/>
          </a:xfrm>
        </p:spPr>
        <p:txBody>
          <a:bodyPr>
            <a:normAutofit fontScale="92500" lnSpcReduction="20000"/>
          </a:bodyPr>
          <a:lstStyle/>
          <a:p>
            <a:pPr marL="0" indent="0" algn="r" rtl="1">
              <a:buNone/>
            </a:pPr>
            <a:r>
              <a:rPr lang="fa-IR" dirty="0" smtClean="0">
                <a:solidFill>
                  <a:schemeClr val="tx1"/>
                </a:solidFill>
                <a:cs typeface="B Homa" pitchFamily="2" charset="-78"/>
              </a:rPr>
              <a:t>کارمندان </a:t>
            </a:r>
            <a:r>
              <a:rPr lang="fa-IR" dirty="0">
                <a:solidFill>
                  <a:schemeClr val="tx1"/>
                </a:solidFill>
                <a:cs typeface="B Homa" pitchFamily="2" charset="-78"/>
              </a:rPr>
              <a:t>مشمول صندوق های بازنشستگی در موسسه تابع بند های زیر خواهند بود </a:t>
            </a:r>
            <a:r>
              <a:rPr lang="fa-IR" dirty="0" smtClean="0">
                <a:solidFill>
                  <a:schemeClr val="tx1"/>
                </a:solidFill>
                <a:cs typeface="B Homa" pitchFamily="2" charset="-78"/>
              </a:rPr>
              <a:t>:</a:t>
            </a:r>
          </a:p>
          <a:p>
            <a:pPr marL="0" indent="0" algn="r" rtl="1">
              <a:buNone/>
            </a:pPr>
            <a:endParaRPr lang="en-US" dirty="0">
              <a:solidFill>
                <a:schemeClr val="tx1"/>
              </a:solidFill>
              <a:cs typeface="B Homa" pitchFamily="2" charset="-78"/>
            </a:endParaRPr>
          </a:p>
          <a:p>
            <a:pPr marL="0" indent="0" algn="just" rtl="1">
              <a:buNone/>
            </a:pPr>
            <a:r>
              <a:rPr lang="fa-IR" dirty="0" smtClean="0">
                <a:solidFill>
                  <a:schemeClr val="tx1"/>
                </a:solidFill>
                <a:cs typeface="B Homa" pitchFamily="2" charset="-78"/>
              </a:rPr>
              <a:t>الف) </a:t>
            </a:r>
            <a:r>
              <a:rPr lang="fa-IR" dirty="0">
                <a:solidFill>
                  <a:schemeClr val="tx1"/>
                </a:solidFill>
                <a:cs typeface="B Homa" pitchFamily="2" charset="-78"/>
              </a:rPr>
              <a:t>شاغلین و بازنشستگان برابر ضوابط می توانند والدین تحت تکفل خود را در </a:t>
            </a:r>
            <a:r>
              <a:rPr lang="fa-IR" dirty="0" smtClean="0">
                <a:solidFill>
                  <a:schemeClr val="tx1"/>
                </a:solidFill>
                <a:cs typeface="B Homa" pitchFamily="2" charset="-78"/>
              </a:rPr>
              <a:t>صورتیکه </a:t>
            </a:r>
            <a:r>
              <a:rPr lang="fa-IR" dirty="0">
                <a:solidFill>
                  <a:schemeClr val="tx1"/>
                </a:solidFill>
                <a:cs typeface="B Homa" pitchFamily="2" charset="-78"/>
              </a:rPr>
              <a:t>تحت پوشش هیچ یک از بیمه های درمانی نباشند تحت پوشش بیمه درمانی خود قرار دهند </a:t>
            </a:r>
            <a:r>
              <a:rPr lang="fa-IR" dirty="0" smtClean="0">
                <a:solidFill>
                  <a:schemeClr val="tx1"/>
                </a:solidFill>
                <a:cs typeface="B Homa" pitchFamily="2" charset="-78"/>
              </a:rPr>
              <a:t>.</a:t>
            </a:r>
          </a:p>
          <a:p>
            <a:pPr marL="0" indent="0" algn="r" rtl="1">
              <a:buNone/>
            </a:pPr>
            <a:endParaRPr lang="en-US" dirty="0">
              <a:solidFill>
                <a:schemeClr val="tx1"/>
              </a:solidFill>
              <a:cs typeface="B Homa" pitchFamily="2" charset="-78"/>
            </a:endParaRPr>
          </a:p>
          <a:p>
            <a:pPr marL="0" indent="0" algn="just" rtl="1">
              <a:buNone/>
            </a:pPr>
            <a:r>
              <a:rPr lang="fa-IR" dirty="0" smtClean="0">
                <a:solidFill>
                  <a:schemeClr val="tx1"/>
                </a:solidFill>
                <a:cs typeface="B Homa" pitchFamily="2" charset="-78"/>
              </a:rPr>
              <a:t>ب) </a:t>
            </a:r>
            <a:r>
              <a:rPr lang="fa-IR" dirty="0">
                <a:solidFill>
                  <a:schemeClr val="tx1"/>
                </a:solidFill>
                <a:cs typeface="B Homa" pitchFamily="2" charset="-78"/>
              </a:rPr>
              <a:t>فرزندان اناث مشروط بر آن که ورثه قانونی باشند در صورت نداشتن شغل یا شوهر و فرزندان ذکور مشروط بر آن که ورثه قانونی باشند تا بیست سالگی و در صورت اشتغال به تحصیلات تا بیست و پنج سالگی از کمک هزینه </a:t>
            </a:r>
            <a:r>
              <a:rPr lang="fa-IR" dirty="0" smtClean="0">
                <a:solidFill>
                  <a:schemeClr val="tx1"/>
                </a:solidFill>
                <a:cs typeface="B Homa" pitchFamily="2" charset="-78"/>
              </a:rPr>
              <a:t>اولاد، </a:t>
            </a:r>
            <a:r>
              <a:rPr lang="fa-IR" dirty="0">
                <a:solidFill>
                  <a:schemeClr val="tx1"/>
                </a:solidFill>
                <a:cs typeface="B Homa" pitchFamily="2" charset="-78"/>
              </a:rPr>
              <a:t>بیمه و یا مستمری والدین خود برخوردار می شوند . </a:t>
            </a:r>
            <a:endParaRPr lang="en-US" dirty="0">
              <a:solidFill>
                <a:schemeClr val="tx1"/>
              </a:solidFill>
              <a:cs typeface="B Homa" pitchFamily="2" charset="-78"/>
            </a:endParaRPr>
          </a:p>
        </p:txBody>
      </p:sp>
    </p:spTree>
    <p:extLst>
      <p:ext uri="{BB962C8B-B14F-4D97-AF65-F5344CB8AC3E}">
        <p14:creationId xmlns:p14="http://schemas.microsoft.com/office/powerpoint/2010/main" val="1856071117"/>
      </p:ext>
    </p:extLst>
  </p:cSld>
  <p:clrMapOvr>
    <a:masterClrMapping/>
  </p:clrMapOvr>
  <p:transition spd="slow">
    <p:pull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457200"/>
            <a:ext cx="8686800" cy="883568"/>
          </a:xfrm>
        </p:spPr>
        <p:txBody>
          <a:bodyPr>
            <a:noAutofit/>
          </a:bodyPr>
          <a:lstStyle/>
          <a:p>
            <a:pPr algn="ctr" rtl="1"/>
            <a:r>
              <a:rPr lang="fa-IR" sz="4800" dirty="0" smtClean="0">
                <a:cs typeface="B Jadid" panose="00000700000000000000" pitchFamily="2" charset="-78"/>
              </a:rPr>
              <a:t/>
            </a:r>
            <a:br>
              <a:rPr lang="fa-IR" sz="4800" dirty="0" smtClean="0">
                <a:cs typeface="B Jadid" panose="00000700000000000000" pitchFamily="2" charset="-78"/>
              </a:rPr>
            </a:br>
            <a:r>
              <a:rPr lang="fa-IR" sz="4800" dirty="0">
                <a:cs typeface="B Jadid" panose="00000700000000000000" pitchFamily="2" charset="-78"/>
              </a:rPr>
              <a:t/>
            </a:r>
            <a:br>
              <a:rPr lang="fa-IR" sz="4800" dirty="0">
                <a:cs typeface="B Jadid" panose="00000700000000000000" pitchFamily="2" charset="-78"/>
              </a:rPr>
            </a:br>
            <a:r>
              <a:rPr lang="fa-IR" sz="4800" dirty="0" smtClean="0">
                <a:cs typeface="B Jadid" panose="00000700000000000000" pitchFamily="2" charset="-78"/>
              </a:rPr>
              <a:t/>
            </a:r>
            <a:br>
              <a:rPr lang="fa-IR" sz="4800" dirty="0" smtClean="0">
                <a:cs typeface="B Jadid" panose="00000700000000000000" pitchFamily="2" charset="-78"/>
              </a:rPr>
            </a:br>
            <a:r>
              <a:rPr lang="fa-IR" sz="4800" dirty="0" smtClean="0">
                <a:solidFill>
                  <a:srgbClr val="C00000"/>
                </a:solidFill>
                <a:cs typeface="B Jadid" panose="00000700000000000000" pitchFamily="2" charset="-78"/>
              </a:rPr>
              <a:t>خدمت رسانی به بهترین نحو و در بالاترین سطح ممکن چه از نظر کیفی به تمامی شهروندان عزیز</a:t>
            </a:r>
            <a:endParaRPr lang="fa-IR" sz="4800" dirty="0">
              <a:solidFill>
                <a:srgbClr val="C00000"/>
              </a:solidFill>
              <a:cs typeface="B Jadid" panose="00000700000000000000" pitchFamily="2" charset="-78"/>
            </a:endParaRPr>
          </a:p>
        </p:txBody>
      </p:sp>
      <p:sp>
        <p:nvSpPr>
          <p:cNvPr id="2" name="Content Placeholder 1"/>
          <p:cNvSpPr>
            <a:spLocks noGrp="1"/>
          </p:cNvSpPr>
          <p:nvPr>
            <p:ph idx="1"/>
          </p:nvPr>
        </p:nvSpPr>
        <p:spPr>
          <a:xfrm>
            <a:off x="304800" y="3933057"/>
            <a:ext cx="6067400" cy="792088"/>
          </a:xfrm>
        </p:spPr>
        <p:txBody>
          <a:bodyPr>
            <a:normAutofit fontScale="85000" lnSpcReduction="10000"/>
          </a:bodyPr>
          <a:lstStyle/>
          <a:p>
            <a:pPr marL="0" indent="0" algn="ctr" rtl="1">
              <a:buNone/>
            </a:pPr>
            <a:r>
              <a:rPr lang="fa-IR" sz="4400" b="1" dirty="0" smtClean="0">
                <a:cs typeface="B Zar" panose="00000400000000000000" pitchFamily="2" charset="-78"/>
              </a:rPr>
              <a:t>                       با تشکر از توجه شما</a:t>
            </a:r>
            <a:endParaRPr lang="fa-IR" sz="4400" b="1" dirty="0">
              <a:cs typeface="B Zar" panose="00000400000000000000" pitchFamily="2" charset="-78"/>
            </a:endParaRPr>
          </a:p>
        </p:txBody>
      </p:sp>
    </p:spTree>
    <p:extLst>
      <p:ext uri="{BB962C8B-B14F-4D97-AF65-F5344CB8AC3E}">
        <p14:creationId xmlns:p14="http://schemas.microsoft.com/office/powerpoint/2010/main" val="794854561"/>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anose="00000700000000000000" pitchFamily="2" charset="-78"/>
              </a:rPr>
              <a:t>مروری بر فوق العاده ها :</a:t>
            </a:r>
            <a:endParaRPr lang="en-US" dirty="0">
              <a:cs typeface="B Titr" panose="00000700000000000000" pitchFamily="2" charset="-78"/>
            </a:endParaRPr>
          </a:p>
        </p:txBody>
      </p:sp>
      <p:sp>
        <p:nvSpPr>
          <p:cNvPr id="3" name="Content Placeholder 2"/>
          <p:cNvSpPr>
            <a:spLocks noGrp="1"/>
          </p:cNvSpPr>
          <p:nvPr>
            <p:ph idx="1"/>
          </p:nvPr>
        </p:nvSpPr>
        <p:spPr/>
        <p:txBody>
          <a:bodyPr/>
          <a:lstStyle/>
          <a:p>
            <a:pPr algn="ctr" rtl="1"/>
            <a:endParaRPr lang="fa-IR" dirty="0" smtClean="0">
              <a:cs typeface="B Farnaz" panose="00000400000000000000" pitchFamily="2" charset="-78"/>
            </a:endParaRPr>
          </a:p>
          <a:p>
            <a:pPr algn="ctr" rtl="1"/>
            <a:endParaRPr lang="fa-IR" dirty="0">
              <a:cs typeface="B Farnaz" panose="00000400000000000000" pitchFamily="2" charset="-78"/>
            </a:endParaRPr>
          </a:p>
          <a:p>
            <a:pPr algn="ctr" rtl="1"/>
            <a:r>
              <a:rPr lang="fa-IR" dirty="0" smtClean="0">
                <a:solidFill>
                  <a:schemeClr val="tx1"/>
                </a:solidFill>
                <a:cs typeface="B Farnaz" panose="00000400000000000000" pitchFamily="2" charset="-78"/>
              </a:rPr>
              <a:t>عائله مندی – نوبت کاری- سختی کار –شغل –کارایی عملکرد- </a:t>
            </a:r>
            <a:r>
              <a:rPr lang="fa-IR" dirty="0">
                <a:solidFill>
                  <a:schemeClr val="tx1"/>
                </a:solidFill>
                <a:cs typeface="B Farnaz" panose="00000400000000000000" pitchFamily="2" charset="-78"/>
              </a:rPr>
              <a:t>حق </a:t>
            </a:r>
            <a:r>
              <a:rPr lang="fa-IR" dirty="0" smtClean="0">
                <a:solidFill>
                  <a:schemeClr val="tx1"/>
                </a:solidFill>
                <a:cs typeface="B Farnaz" panose="00000400000000000000" pitchFamily="2" charset="-78"/>
              </a:rPr>
              <a:t>اشعه – مدیریت و.....</a:t>
            </a:r>
            <a:endParaRPr lang="en-US" dirty="0">
              <a:solidFill>
                <a:schemeClr val="tx1"/>
              </a:solidFill>
              <a:cs typeface="B Farnaz" panose="00000400000000000000" pitchFamily="2" charset="-78"/>
            </a:endParaRPr>
          </a:p>
        </p:txBody>
      </p:sp>
      <p:sp>
        <p:nvSpPr>
          <p:cNvPr id="4" name="Footer Placeholder 3"/>
          <p:cNvSpPr>
            <a:spLocks noGrp="1"/>
          </p:cNvSpPr>
          <p:nvPr>
            <p:ph type="ftr" sz="quarter" idx="11"/>
          </p:nvPr>
        </p:nvSpPr>
        <p:spPr/>
        <p:txBody>
          <a:bodyPr/>
          <a:lstStyle/>
          <a:p>
            <a:endParaRPr lang="fa-IR" dirty="0"/>
          </a:p>
        </p:txBody>
      </p:sp>
    </p:spTree>
    <p:extLst>
      <p:ext uri="{BB962C8B-B14F-4D97-AF65-F5344CB8AC3E}">
        <p14:creationId xmlns:p14="http://schemas.microsoft.com/office/powerpoint/2010/main" val="512177269"/>
      </p:ext>
    </p:extLst>
  </p:cSld>
  <p:clrMapOvr>
    <a:masterClrMapping/>
  </p:clrMapOvr>
  <p:transition spd="slow">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dirty="0">
                <a:cs typeface="B Homa" pitchFamily="2" charset="-78"/>
              </a:rPr>
              <a:t>فوق العاده ایثارگری</a:t>
            </a:r>
            <a:r>
              <a:rPr lang="fa-IR" dirty="0" smtClean="0">
                <a:cs typeface="B Homa" pitchFamily="2" charset="-78"/>
              </a:rPr>
              <a:t>:</a:t>
            </a:r>
            <a:endParaRPr lang="fa-IR" dirty="0"/>
          </a:p>
        </p:txBody>
      </p:sp>
      <p:sp>
        <p:nvSpPr>
          <p:cNvPr id="3" name="Content Placeholder 2"/>
          <p:cNvSpPr>
            <a:spLocks noGrp="1"/>
          </p:cNvSpPr>
          <p:nvPr>
            <p:ph idx="1"/>
          </p:nvPr>
        </p:nvSpPr>
        <p:spPr>
          <a:xfrm>
            <a:off x="539553" y="1772816"/>
            <a:ext cx="8064896" cy="4353347"/>
          </a:xfrm>
        </p:spPr>
        <p:txBody>
          <a:bodyPr>
            <a:normAutofit fontScale="47500" lnSpcReduction="20000"/>
          </a:bodyPr>
          <a:lstStyle/>
          <a:p>
            <a:pPr marL="0" indent="0" algn="just" rtl="1">
              <a:lnSpc>
                <a:spcPct val="170000"/>
              </a:lnSpc>
              <a:buNone/>
            </a:pPr>
            <a:r>
              <a:rPr lang="fa-IR" dirty="0" smtClean="0">
                <a:solidFill>
                  <a:schemeClr val="tx1"/>
                </a:solidFill>
                <a:cs typeface="B Homa" pitchFamily="2" charset="-78"/>
              </a:rPr>
              <a:t>متناسب </a:t>
            </a:r>
            <a:r>
              <a:rPr lang="fa-IR" dirty="0">
                <a:solidFill>
                  <a:schemeClr val="tx1"/>
                </a:solidFill>
                <a:cs typeface="B Homa" pitchFamily="2" charset="-78"/>
              </a:rPr>
              <a:t>با درصد جانبازی و مدت خدمت داوطلبانه در جبهه و مدت </a:t>
            </a:r>
            <a:r>
              <a:rPr lang="fa-IR" dirty="0" smtClean="0">
                <a:solidFill>
                  <a:schemeClr val="tx1"/>
                </a:solidFill>
                <a:cs typeface="B Homa" pitchFamily="2" charset="-78"/>
              </a:rPr>
              <a:t>اسارت </a:t>
            </a:r>
            <a:r>
              <a:rPr lang="fa-IR" dirty="0">
                <a:solidFill>
                  <a:schemeClr val="tx1"/>
                </a:solidFill>
                <a:cs typeface="B Homa" pitchFamily="2" charset="-78"/>
              </a:rPr>
              <a:t>تا 1550 امتیاز بهره مند می شوند .</a:t>
            </a:r>
            <a:endParaRPr lang="en-US" dirty="0">
              <a:solidFill>
                <a:schemeClr val="tx1"/>
              </a:solidFill>
              <a:cs typeface="B Homa" pitchFamily="2" charset="-78"/>
            </a:endParaRPr>
          </a:p>
          <a:p>
            <a:pPr marL="0" indent="0" algn="just" rtl="1">
              <a:lnSpc>
                <a:spcPct val="170000"/>
              </a:lnSpc>
              <a:buNone/>
            </a:pPr>
            <a:endParaRPr lang="fa-IR" dirty="0" smtClean="0">
              <a:solidFill>
                <a:schemeClr val="tx1"/>
              </a:solidFill>
              <a:cs typeface="B Homa" pitchFamily="2" charset="-78"/>
            </a:endParaRPr>
          </a:p>
          <a:p>
            <a:pPr marL="0" indent="0" algn="just" rtl="1">
              <a:lnSpc>
                <a:spcPct val="170000"/>
              </a:lnSpc>
              <a:buNone/>
            </a:pPr>
            <a:r>
              <a:rPr lang="fa-IR" dirty="0" smtClean="0">
                <a:solidFill>
                  <a:schemeClr val="tx1"/>
                </a:solidFill>
                <a:cs typeface="B Homa" pitchFamily="2" charset="-78"/>
              </a:rPr>
              <a:t>تبصره </a:t>
            </a:r>
            <a:r>
              <a:rPr lang="fa-IR" dirty="0">
                <a:solidFill>
                  <a:schemeClr val="tx1"/>
                </a:solidFill>
                <a:cs typeface="B Homa" pitchFamily="2" charset="-78"/>
              </a:rPr>
              <a:t>1</a:t>
            </a:r>
            <a:r>
              <a:rPr lang="fa-IR" dirty="0" smtClean="0">
                <a:solidFill>
                  <a:schemeClr val="tx1"/>
                </a:solidFill>
                <a:cs typeface="B Homa" pitchFamily="2" charset="-78"/>
              </a:rPr>
              <a:t>: هرگونه تغییر </a:t>
            </a:r>
            <a:r>
              <a:rPr lang="fa-IR" dirty="0">
                <a:solidFill>
                  <a:schemeClr val="tx1"/>
                </a:solidFill>
                <a:cs typeface="B Homa" pitchFamily="2" charset="-78"/>
              </a:rPr>
              <a:t>در امتیاز ایثارگران یا تعاریف شمولیت ایثارگری مانند فرزندان شهداء و فرزندان جانبازان 70% به بالا تابع قانون مربوط می باشد </a:t>
            </a:r>
            <a:r>
              <a:rPr lang="fa-IR" dirty="0" smtClean="0">
                <a:solidFill>
                  <a:schemeClr val="tx1"/>
                </a:solidFill>
                <a:cs typeface="B Homa" pitchFamily="2" charset="-78"/>
              </a:rPr>
              <a:t>.</a:t>
            </a:r>
          </a:p>
          <a:p>
            <a:pPr marL="0" indent="0" algn="just" rtl="1">
              <a:lnSpc>
                <a:spcPct val="170000"/>
              </a:lnSpc>
              <a:buNone/>
            </a:pPr>
            <a:endParaRPr lang="en-US" sz="1300" dirty="0">
              <a:solidFill>
                <a:schemeClr val="tx1"/>
              </a:solidFill>
              <a:cs typeface="B Homa" pitchFamily="2" charset="-78"/>
            </a:endParaRPr>
          </a:p>
          <a:p>
            <a:pPr marL="0" indent="0" algn="just" rtl="1">
              <a:lnSpc>
                <a:spcPct val="170000"/>
              </a:lnSpc>
              <a:buNone/>
            </a:pPr>
            <a:r>
              <a:rPr lang="fa-IR" dirty="0">
                <a:solidFill>
                  <a:schemeClr val="tx1"/>
                </a:solidFill>
                <a:cs typeface="B Homa" pitchFamily="2" charset="-78"/>
              </a:rPr>
              <a:t>تبصره 2 </a:t>
            </a:r>
            <a:r>
              <a:rPr lang="fa-IR" dirty="0" smtClean="0">
                <a:solidFill>
                  <a:schemeClr val="tx1"/>
                </a:solidFill>
                <a:cs typeface="B Homa" pitchFamily="2" charset="-78"/>
              </a:rPr>
              <a:t>: کارمندانی </a:t>
            </a:r>
            <a:r>
              <a:rPr lang="fa-IR" dirty="0">
                <a:solidFill>
                  <a:schemeClr val="tx1"/>
                </a:solidFill>
                <a:cs typeface="B Homa" pitchFamily="2" charset="-78"/>
              </a:rPr>
              <a:t>که در زمان جنگ در مناطق جنگ زده مشغول خدمات اداری بوده اند به ازاء هر سال خدمت در زمان جنگ 130 امتیاز در نظر گرفته می شود ملاک تشخیص مناطق جنگ زده مصوبات عمومی دولت خواهد بود </a:t>
            </a:r>
            <a:r>
              <a:rPr lang="fa-IR" dirty="0" smtClean="0">
                <a:solidFill>
                  <a:schemeClr val="tx1"/>
                </a:solidFill>
                <a:cs typeface="B Homa" pitchFamily="2" charset="-78"/>
              </a:rPr>
              <a:t>.</a:t>
            </a:r>
          </a:p>
          <a:p>
            <a:pPr marL="0" indent="0" algn="just" rtl="1">
              <a:lnSpc>
                <a:spcPct val="170000"/>
              </a:lnSpc>
              <a:buNone/>
            </a:pPr>
            <a:endParaRPr lang="en-US" dirty="0">
              <a:solidFill>
                <a:schemeClr val="tx1"/>
              </a:solidFill>
              <a:cs typeface="B Homa" pitchFamily="2" charset="-78"/>
            </a:endParaRPr>
          </a:p>
          <a:p>
            <a:pPr marL="0" indent="0" algn="just" rtl="1">
              <a:lnSpc>
                <a:spcPct val="170000"/>
              </a:lnSpc>
              <a:buNone/>
            </a:pPr>
            <a:r>
              <a:rPr lang="fa-IR" dirty="0">
                <a:solidFill>
                  <a:schemeClr val="tx1"/>
                </a:solidFill>
                <a:cs typeface="B Homa" pitchFamily="2" charset="-78"/>
              </a:rPr>
              <a:t>تبصره 3 </a:t>
            </a:r>
            <a:r>
              <a:rPr lang="fa-IR" dirty="0" smtClean="0">
                <a:solidFill>
                  <a:schemeClr val="tx1"/>
                </a:solidFill>
                <a:cs typeface="B Homa" pitchFamily="2" charset="-78"/>
              </a:rPr>
              <a:t>: به </a:t>
            </a:r>
            <a:r>
              <a:rPr lang="fa-IR" dirty="0">
                <a:solidFill>
                  <a:schemeClr val="tx1"/>
                </a:solidFill>
                <a:cs typeface="B Homa" pitchFamily="2" charset="-78"/>
              </a:rPr>
              <a:t>دارندگان نشانهای دولتی تا 800 امتیاز تعلق می گیرد . </a:t>
            </a:r>
            <a:endParaRPr lang="en-US" dirty="0">
              <a:solidFill>
                <a:schemeClr val="tx1"/>
              </a:solidFill>
              <a:cs typeface="B Homa" pitchFamily="2" charset="-78"/>
            </a:endParaRPr>
          </a:p>
        </p:txBody>
      </p:sp>
    </p:spTree>
    <p:extLst>
      <p:ext uri="{BB962C8B-B14F-4D97-AF65-F5344CB8AC3E}">
        <p14:creationId xmlns:p14="http://schemas.microsoft.com/office/powerpoint/2010/main" val="1274402592"/>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sz="4000" dirty="0">
                <a:cs typeface="B Homa" pitchFamily="2" charset="-78"/>
              </a:rPr>
              <a:t>فوق العاده سختی شرایط محیط </a:t>
            </a:r>
            <a:r>
              <a:rPr lang="fa-IR" sz="4000" dirty="0" smtClean="0">
                <a:cs typeface="B Homa" pitchFamily="2" charset="-78"/>
              </a:rPr>
              <a:t>کار</a:t>
            </a:r>
            <a:endParaRPr lang="fa-IR" sz="4000" dirty="0">
              <a:cs typeface="B Homa" pitchFamily="2" charset="-78"/>
            </a:endParaRPr>
          </a:p>
        </p:txBody>
      </p:sp>
      <p:sp>
        <p:nvSpPr>
          <p:cNvPr id="3" name="Content Placeholder 2"/>
          <p:cNvSpPr>
            <a:spLocks noGrp="1"/>
          </p:cNvSpPr>
          <p:nvPr>
            <p:ph idx="1"/>
          </p:nvPr>
        </p:nvSpPr>
        <p:spPr>
          <a:xfrm>
            <a:off x="467544" y="1556792"/>
            <a:ext cx="8229600" cy="4525963"/>
          </a:xfrm>
        </p:spPr>
        <p:txBody>
          <a:bodyPr>
            <a:normAutofit lnSpcReduction="10000"/>
          </a:bodyPr>
          <a:lstStyle/>
          <a:p>
            <a:pPr marL="0" indent="0" algn="just" rtl="1">
              <a:lnSpc>
                <a:spcPct val="150000"/>
              </a:lnSpc>
              <a:buNone/>
            </a:pPr>
            <a:r>
              <a:rPr lang="fa-IR" sz="2400" dirty="0" smtClean="0">
                <a:solidFill>
                  <a:schemeClr val="tx1"/>
                </a:solidFill>
                <a:cs typeface="B Homa" pitchFamily="2" charset="-78"/>
              </a:rPr>
              <a:t>فقط </a:t>
            </a:r>
            <a:r>
              <a:rPr lang="fa-IR" sz="2400" dirty="0">
                <a:solidFill>
                  <a:schemeClr val="tx1"/>
                </a:solidFill>
                <a:cs typeface="B Homa" pitchFamily="2" charset="-78"/>
              </a:rPr>
              <a:t>به کارمندانی که در شرایط غیر متعارف محیط کار مجبور به انجام وظیفه می باشند حداکثر تا 1500 امتیاز و در  بیمارستانهای روانی ، بخشهای روانی و بیمارستان های سوختگی حداکثر تا 3000 امتیاز تعلق می گیرد .</a:t>
            </a:r>
            <a:endParaRPr lang="en-US" sz="2400" dirty="0">
              <a:solidFill>
                <a:schemeClr val="tx1"/>
              </a:solidFill>
              <a:cs typeface="B Homa" pitchFamily="2" charset="-78"/>
            </a:endParaRPr>
          </a:p>
          <a:p>
            <a:pPr marL="0" indent="0" algn="just" rtl="1">
              <a:lnSpc>
                <a:spcPct val="150000"/>
              </a:lnSpc>
              <a:buNone/>
            </a:pPr>
            <a:r>
              <a:rPr lang="fa-IR" sz="2400" dirty="0">
                <a:solidFill>
                  <a:schemeClr val="tx1"/>
                </a:solidFill>
                <a:cs typeface="B Homa" pitchFamily="2" charset="-78"/>
              </a:rPr>
              <a:t>دستورالعمل مربوط به تشخیص محیط های غیر متعارف و تعیین امتیاز یا درصد سختی کار هر یک از مشاغل با پیشنهاد معاونت توسعه مدیریت  ومنابع وزارتخانه به تصویب هیئت امنا می رسد تا تدوین دستورالعمل مربوط و تصویب آن توسط هیئت امنا برقراری فوق العاده سختی کار بر اساس مصوبات قبلی همچنان قابل اجرا می باشد .</a:t>
            </a:r>
          </a:p>
        </p:txBody>
      </p:sp>
    </p:spTree>
    <p:extLst>
      <p:ext uri="{BB962C8B-B14F-4D97-AF65-F5344CB8AC3E}">
        <p14:creationId xmlns:p14="http://schemas.microsoft.com/office/powerpoint/2010/main" val="1382118899"/>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dirty="0">
                <a:solidFill>
                  <a:schemeClr val="tx1"/>
                </a:solidFill>
                <a:cs typeface="B Nazanin" pitchFamily="2" charset="-78"/>
              </a:rPr>
              <a:t>فوق العاده حق اشعه </a:t>
            </a:r>
            <a:r>
              <a:rPr lang="fa-IR" dirty="0" smtClean="0">
                <a:solidFill>
                  <a:schemeClr val="tx1"/>
                </a:solidFill>
                <a:cs typeface="B Nazanin" pitchFamily="2" charset="-78"/>
              </a:rPr>
              <a:t>:</a:t>
            </a:r>
            <a:endParaRPr lang="fa-IR" dirty="0">
              <a:solidFill>
                <a:schemeClr val="tx1"/>
              </a:solidFill>
            </a:endParaRPr>
          </a:p>
        </p:txBody>
      </p:sp>
      <p:sp>
        <p:nvSpPr>
          <p:cNvPr id="3" name="Content Placeholder 2"/>
          <p:cNvSpPr>
            <a:spLocks noGrp="1"/>
          </p:cNvSpPr>
          <p:nvPr>
            <p:ph idx="1"/>
          </p:nvPr>
        </p:nvSpPr>
        <p:spPr>
          <a:xfrm>
            <a:off x="539553" y="1556792"/>
            <a:ext cx="8136904" cy="4569371"/>
          </a:xfrm>
        </p:spPr>
        <p:txBody>
          <a:bodyPr>
            <a:normAutofit fontScale="55000" lnSpcReduction="20000"/>
          </a:bodyPr>
          <a:lstStyle/>
          <a:p>
            <a:pPr marL="0" indent="0" algn="just" rtl="1">
              <a:lnSpc>
                <a:spcPct val="170000"/>
              </a:lnSpc>
              <a:buNone/>
            </a:pPr>
            <a:r>
              <a:rPr lang="fa-IR" dirty="0" smtClean="0">
                <a:solidFill>
                  <a:schemeClr val="tx1"/>
                </a:solidFill>
                <a:cs typeface="B Nazanin" pitchFamily="2" charset="-78"/>
              </a:rPr>
              <a:t>فقط </a:t>
            </a:r>
            <a:r>
              <a:rPr lang="fa-IR" dirty="0">
                <a:solidFill>
                  <a:schemeClr val="tx1"/>
                </a:solidFill>
                <a:cs typeface="B Nazanin" pitchFamily="2" charset="-78"/>
              </a:rPr>
              <a:t>به کارمندانی که در شرایط محیط کار با اشعه در ارتباط هستند بنا به تشخیص کمیته تخصصی موسسه و دستورالعملی که از سوی وزارتخانه ابلاغ می شود حداکثر تا 3000 امتیاز تعلق می گیرد تا تدوین و تصویب دستورالعمل مربوط برقراری فوق العاده حق اشعه بر اساس مصوبات قبلی همچنان قابل اجراء می باشد </a:t>
            </a:r>
            <a:r>
              <a:rPr lang="fa-IR" dirty="0" smtClean="0">
                <a:solidFill>
                  <a:schemeClr val="tx1"/>
                </a:solidFill>
                <a:cs typeface="B Nazanin" pitchFamily="2" charset="-78"/>
              </a:rPr>
              <a:t>.</a:t>
            </a:r>
          </a:p>
          <a:p>
            <a:pPr marL="0" indent="0" algn="just" rtl="1">
              <a:lnSpc>
                <a:spcPct val="170000"/>
              </a:lnSpc>
              <a:buNone/>
            </a:pPr>
            <a:endParaRPr lang="en-US" dirty="0">
              <a:solidFill>
                <a:schemeClr val="tx1"/>
              </a:solidFill>
              <a:cs typeface="B Nazanin" pitchFamily="2" charset="-78"/>
            </a:endParaRPr>
          </a:p>
          <a:p>
            <a:pPr marL="0" indent="0" algn="just" rtl="1">
              <a:lnSpc>
                <a:spcPct val="170000"/>
              </a:lnSpc>
              <a:buNone/>
            </a:pPr>
            <a:r>
              <a:rPr lang="fa-IR" dirty="0">
                <a:solidFill>
                  <a:schemeClr val="tx1"/>
                </a:solidFill>
                <a:cs typeface="B Nazanin" pitchFamily="2" charset="-78"/>
              </a:rPr>
              <a:t>تبصره 1 </a:t>
            </a:r>
            <a:r>
              <a:rPr lang="fa-IR" dirty="0" smtClean="0">
                <a:solidFill>
                  <a:schemeClr val="tx1"/>
                </a:solidFill>
                <a:cs typeface="B Nazanin" pitchFamily="2" charset="-78"/>
              </a:rPr>
              <a:t>: کارمندانی </a:t>
            </a:r>
            <a:r>
              <a:rPr lang="fa-IR" dirty="0">
                <a:solidFill>
                  <a:schemeClr val="tx1"/>
                </a:solidFill>
                <a:cs typeface="B Nazanin" pitchFamily="2" charset="-78"/>
              </a:rPr>
              <a:t>که قبل از اجرای این آئین نامه مبلغی به عنوان فوق العاده حق اشعه دریافت می کردند چنانچه با اجرای این آئین نامه مبلغ حق اشعه آنان کاهش یابد مبلغ قبلی همچنان ملاک پرداخت خواهد بود . </a:t>
            </a:r>
            <a:endParaRPr lang="en-US" dirty="0">
              <a:solidFill>
                <a:schemeClr val="tx1"/>
              </a:solidFill>
              <a:cs typeface="B Nazanin" pitchFamily="2" charset="-78"/>
            </a:endParaRPr>
          </a:p>
          <a:p>
            <a:pPr marL="0" indent="0" algn="just" rtl="1">
              <a:lnSpc>
                <a:spcPct val="170000"/>
              </a:lnSpc>
              <a:buNone/>
            </a:pPr>
            <a:r>
              <a:rPr lang="fa-IR" dirty="0">
                <a:solidFill>
                  <a:schemeClr val="tx1"/>
                </a:solidFill>
                <a:cs typeface="B Nazanin" pitchFamily="2" charset="-78"/>
              </a:rPr>
              <a:t>تبصره 2</a:t>
            </a:r>
            <a:r>
              <a:rPr lang="fa-IR" dirty="0" smtClean="0">
                <a:solidFill>
                  <a:schemeClr val="tx1"/>
                </a:solidFill>
                <a:cs typeface="B Nazanin" pitchFamily="2" charset="-78"/>
              </a:rPr>
              <a:t>: آن </a:t>
            </a:r>
            <a:r>
              <a:rPr lang="fa-IR" dirty="0">
                <a:solidFill>
                  <a:schemeClr val="tx1"/>
                </a:solidFill>
                <a:cs typeface="B Nazanin" pitchFamily="2" charset="-78"/>
              </a:rPr>
              <a:t>دسته از کارمندانی که در مرحله تطبیق با قانون مدیریت خدمات کشوری از فوق العاده کار با اشعه برخوردار بوده اند و این مبلغ در احکام آنان در قالب تفاوت تطبیق لحاظ شده است از مبلغ تفاوت تطبیق کسر و به عنوان فوق العاده اشعه در کنار فوق العاده سختی کار محاسبه و تا هنگامی که به کار با اشعه اشتغال داشته باشند پرداخت می شود .</a:t>
            </a:r>
            <a:endParaRPr lang="en-US" dirty="0">
              <a:solidFill>
                <a:schemeClr val="tx1"/>
              </a:solidFill>
              <a:cs typeface="B Nazanin" pitchFamily="2" charset="-78"/>
            </a:endParaRPr>
          </a:p>
        </p:txBody>
      </p:sp>
    </p:spTree>
    <p:extLst>
      <p:ext uri="{BB962C8B-B14F-4D97-AF65-F5344CB8AC3E}">
        <p14:creationId xmlns:p14="http://schemas.microsoft.com/office/powerpoint/2010/main" val="1213660368"/>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dirty="0">
                <a:cs typeface="B Nazanin" pitchFamily="2" charset="-78"/>
              </a:rPr>
              <a:t>کمک هزینه عائله مندی و اولاد </a:t>
            </a:r>
            <a:r>
              <a:rPr lang="fa-IR" dirty="0" smtClean="0">
                <a:cs typeface="B Nazanin" pitchFamily="2" charset="-78"/>
              </a:rPr>
              <a:t>:</a:t>
            </a:r>
            <a:endParaRPr lang="fa-IR" dirty="0"/>
          </a:p>
        </p:txBody>
      </p:sp>
      <p:sp>
        <p:nvSpPr>
          <p:cNvPr id="3" name="Content Placeholder 2"/>
          <p:cNvSpPr>
            <a:spLocks noGrp="1"/>
          </p:cNvSpPr>
          <p:nvPr>
            <p:ph idx="1"/>
          </p:nvPr>
        </p:nvSpPr>
        <p:spPr>
          <a:xfrm>
            <a:off x="107505" y="1412776"/>
            <a:ext cx="8784976" cy="4752528"/>
          </a:xfrm>
        </p:spPr>
        <p:txBody>
          <a:bodyPr>
            <a:noAutofit/>
          </a:bodyPr>
          <a:lstStyle/>
          <a:p>
            <a:pPr marL="0" indent="0" algn="just" rtl="1">
              <a:lnSpc>
                <a:spcPct val="150000"/>
              </a:lnSpc>
              <a:buNone/>
            </a:pPr>
            <a:r>
              <a:rPr lang="fa-IR" sz="1600" dirty="0" smtClean="0">
                <a:solidFill>
                  <a:schemeClr val="tx1"/>
                </a:solidFill>
                <a:cs typeface="B Homa" pitchFamily="2" charset="-78"/>
              </a:rPr>
              <a:t>به </a:t>
            </a:r>
            <a:r>
              <a:rPr lang="fa-IR" sz="1600" dirty="0">
                <a:solidFill>
                  <a:schemeClr val="tx1"/>
                </a:solidFill>
                <a:cs typeface="B Homa" pitchFamily="2" charset="-78"/>
              </a:rPr>
              <a:t>کارمنان مرد شاغل و بازنشسته و از کار افتاده مشم.ل این قانون که دارای همسر می باشند معادل 810 امتیاز بابت کمک هزینه عائله مندی و به ازاء هر فرزند </a:t>
            </a:r>
            <a:r>
              <a:rPr lang="fa-IR" sz="1600" dirty="0" smtClean="0">
                <a:solidFill>
                  <a:schemeClr val="tx1"/>
                </a:solidFill>
                <a:cs typeface="B Homa" pitchFamily="2" charset="-78"/>
              </a:rPr>
              <a:t>معادل210 </a:t>
            </a:r>
            <a:r>
              <a:rPr lang="fa-IR" sz="1600" dirty="0">
                <a:solidFill>
                  <a:schemeClr val="tx1"/>
                </a:solidFill>
                <a:cs typeface="B Homa" pitchFamily="2" charset="-78"/>
              </a:rPr>
              <a:t>امتیاز به عنوان کمک هزینه اولاد قابل پرداخت </a:t>
            </a:r>
            <a:r>
              <a:rPr lang="fa-IR" sz="1600" dirty="0" smtClean="0">
                <a:solidFill>
                  <a:schemeClr val="tx1"/>
                </a:solidFill>
                <a:cs typeface="B Homa" pitchFamily="2" charset="-78"/>
              </a:rPr>
              <a:t>است.</a:t>
            </a:r>
          </a:p>
          <a:p>
            <a:pPr marL="0" indent="0" algn="just" rtl="1">
              <a:lnSpc>
                <a:spcPct val="150000"/>
              </a:lnSpc>
              <a:buNone/>
            </a:pPr>
            <a:r>
              <a:rPr lang="fa-IR" sz="1600" dirty="0" smtClean="0">
                <a:solidFill>
                  <a:schemeClr val="tx1"/>
                </a:solidFill>
                <a:cs typeface="B Homa" pitchFamily="2" charset="-78"/>
              </a:rPr>
              <a:t>تبصره </a:t>
            </a:r>
            <a:r>
              <a:rPr lang="fa-IR" sz="1600" dirty="0">
                <a:solidFill>
                  <a:schemeClr val="tx1"/>
                </a:solidFill>
                <a:cs typeface="B Homa" pitchFamily="2" charset="-78"/>
              </a:rPr>
              <a:t>1 : </a:t>
            </a:r>
            <a:r>
              <a:rPr lang="fa-IR" sz="1600" dirty="0" smtClean="0">
                <a:solidFill>
                  <a:schemeClr val="tx1"/>
                </a:solidFill>
                <a:cs typeface="B Homa" pitchFamily="2" charset="-78"/>
              </a:rPr>
              <a:t>حداکثر </a:t>
            </a:r>
            <a:r>
              <a:rPr lang="fa-IR" sz="1600" dirty="0">
                <a:solidFill>
                  <a:schemeClr val="tx1"/>
                </a:solidFill>
                <a:cs typeface="B Homa" pitchFamily="2" charset="-78"/>
              </a:rPr>
              <a:t>سن برای اولاد ذکور که از مزایای این بند استفاده می کنند تا 20 سال تمام و به شرط ادامه تحصیل و غیر شاغل بودن فرزند تا 25 سال تمام .</a:t>
            </a:r>
            <a:endParaRPr lang="en-US" sz="1600" dirty="0">
              <a:solidFill>
                <a:schemeClr val="tx1"/>
              </a:solidFill>
              <a:cs typeface="B Homa" pitchFamily="2" charset="-78"/>
            </a:endParaRPr>
          </a:p>
          <a:p>
            <a:pPr marL="0" indent="0" algn="just" rtl="1">
              <a:lnSpc>
                <a:spcPct val="150000"/>
              </a:lnSpc>
              <a:buNone/>
            </a:pPr>
            <a:r>
              <a:rPr lang="fa-IR" sz="1600" dirty="0">
                <a:solidFill>
                  <a:schemeClr val="tx1"/>
                </a:solidFill>
                <a:cs typeface="B Homa" pitchFamily="2" charset="-78"/>
              </a:rPr>
              <a:t>تبصره 2 </a:t>
            </a:r>
            <a:r>
              <a:rPr lang="fa-IR" sz="1600" dirty="0" smtClean="0">
                <a:solidFill>
                  <a:schemeClr val="tx1"/>
                </a:solidFill>
                <a:cs typeface="B Homa" pitchFamily="2" charset="-78"/>
              </a:rPr>
              <a:t>:  </a:t>
            </a:r>
            <a:r>
              <a:rPr lang="fa-IR" sz="1600" dirty="0">
                <a:solidFill>
                  <a:schemeClr val="tx1"/>
                </a:solidFill>
                <a:cs typeface="B Homa" pitchFamily="2" charset="-78"/>
              </a:rPr>
              <a:t>اولاد اناث مادام که شوهر یا شغل نداشته باشند بدون رعایت سقف سنی</a:t>
            </a:r>
            <a:endParaRPr lang="en-US" sz="1600" dirty="0">
              <a:solidFill>
                <a:schemeClr val="tx1"/>
              </a:solidFill>
              <a:cs typeface="B Homa" pitchFamily="2" charset="-78"/>
            </a:endParaRPr>
          </a:p>
          <a:p>
            <a:pPr marL="0" indent="0" algn="just" rtl="1">
              <a:lnSpc>
                <a:spcPct val="150000"/>
              </a:lnSpc>
              <a:buNone/>
            </a:pPr>
            <a:r>
              <a:rPr lang="fa-IR" sz="1600" dirty="0">
                <a:solidFill>
                  <a:schemeClr val="tx1"/>
                </a:solidFill>
                <a:cs typeface="B Homa" pitchFamily="2" charset="-78"/>
              </a:rPr>
              <a:t>تبصره 3 : </a:t>
            </a:r>
            <a:r>
              <a:rPr lang="fa-IR" sz="1600" dirty="0" smtClean="0">
                <a:solidFill>
                  <a:schemeClr val="tx1"/>
                </a:solidFill>
                <a:cs typeface="B Homa" pitchFamily="2" charset="-78"/>
              </a:rPr>
              <a:t>کارمندان </a:t>
            </a:r>
            <a:r>
              <a:rPr lang="fa-IR" sz="1600" dirty="0">
                <a:solidFill>
                  <a:schemeClr val="tx1"/>
                </a:solidFill>
                <a:cs typeface="B Homa" pitchFamily="2" charset="-78"/>
              </a:rPr>
              <a:t>زن شاغل ، بازنشسته ، از کار افتاده و وظیفه بگیر مشمول این آئین نامه که دارای همسر نبوده (همسر فوت کرده یا مطلقه باشد )و یا همسر آنان معلول و یا از کار افتاده کلی باشد از مزایای کمک هزینه عائله مندی این بند بهره ند می شوند . در صورتی که این کارمندان بر اساس رای مراجع ذی صلاح ، به تنهایی متکفل مخارج فرزندان خود باشند از مزایای کمک هزینه اولاد نیز بهره مند می شوند . این افراد در صورت ازدواج مجدد و تحت تکفل بودن فرزندان بر اساس رای مراجع ذیصلاح از مزایای کمک هزینه اولاد بهره مند می شوند .</a:t>
            </a:r>
            <a:endParaRPr lang="en-US" sz="1600" dirty="0">
              <a:solidFill>
                <a:schemeClr val="tx1"/>
              </a:solidFill>
              <a:cs typeface="B Homa" pitchFamily="2" charset="-78"/>
            </a:endParaRPr>
          </a:p>
          <a:p>
            <a:pPr marL="0" indent="0" algn="just" rtl="1">
              <a:lnSpc>
                <a:spcPct val="150000"/>
              </a:lnSpc>
              <a:buNone/>
            </a:pPr>
            <a:r>
              <a:rPr lang="fa-IR" sz="1600" dirty="0" smtClean="0">
                <a:solidFill>
                  <a:schemeClr val="tx1"/>
                </a:solidFill>
                <a:cs typeface="B Homa" pitchFamily="2" charset="-78"/>
              </a:rPr>
              <a:t>تبصره4:فرزندان </a:t>
            </a:r>
            <a:r>
              <a:rPr lang="fa-IR" sz="1600" dirty="0">
                <a:solidFill>
                  <a:schemeClr val="tx1"/>
                </a:solidFill>
                <a:cs typeface="B Homa" pitchFamily="2" charset="-78"/>
              </a:rPr>
              <a:t>معلول و از کار افتاده کلی به تشخیص مراجع پزشکی </a:t>
            </a:r>
            <a:r>
              <a:rPr lang="fa-IR" sz="1600" dirty="0" smtClean="0">
                <a:solidFill>
                  <a:schemeClr val="tx1"/>
                </a:solidFill>
                <a:cs typeface="B Homa" pitchFamily="2" charset="-78"/>
              </a:rPr>
              <a:t>ذیربط </a:t>
            </a:r>
            <a:r>
              <a:rPr lang="fa-IR" sz="1600" dirty="0">
                <a:solidFill>
                  <a:schemeClr val="tx1"/>
                </a:solidFill>
                <a:cs typeface="B Homa" pitchFamily="2" charset="-78"/>
              </a:rPr>
              <a:t>مشمول محدودیت سقف سنی مزبور نمی </a:t>
            </a:r>
            <a:r>
              <a:rPr lang="fa-IR" sz="1600" dirty="0" smtClean="0">
                <a:solidFill>
                  <a:schemeClr val="tx1"/>
                </a:solidFill>
                <a:cs typeface="B Homa" pitchFamily="2" charset="-78"/>
              </a:rPr>
              <a:t>باشند</a:t>
            </a:r>
            <a:endParaRPr lang="en-US" sz="1600" dirty="0">
              <a:solidFill>
                <a:schemeClr val="tx1"/>
              </a:solidFill>
              <a:cs typeface="B Homa" pitchFamily="2" charset="-78"/>
            </a:endParaRPr>
          </a:p>
          <a:p>
            <a:pPr marL="0" indent="0" algn="just" rtl="1">
              <a:lnSpc>
                <a:spcPct val="150000"/>
              </a:lnSpc>
              <a:buNone/>
            </a:pPr>
            <a:r>
              <a:rPr lang="fa-IR" sz="1600" dirty="0">
                <a:solidFill>
                  <a:schemeClr val="tx1"/>
                </a:solidFill>
                <a:cs typeface="B Homa" pitchFamily="2" charset="-78"/>
              </a:rPr>
              <a:t>تبصره 5 : </a:t>
            </a:r>
            <a:r>
              <a:rPr lang="fa-IR" sz="1600" dirty="0" smtClean="0">
                <a:solidFill>
                  <a:schemeClr val="tx1"/>
                </a:solidFill>
                <a:cs typeface="B Homa" pitchFamily="2" charset="-78"/>
              </a:rPr>
              <a:t>چند </a:t>
            </a:r>
            <a:r>
              <a:rPr lang="fa-IR" sz="1600" dirty="0">
                <a:solidFill>
                  <a:schemeClr val="tx1"/>
                </a:solidFill>
                <a:cs typeface="B Homa" pitchFamily="2" charset="-78"/>
              </a:rPr>
              <a:t>قلو زایی نیز مشمول کمک هزینه اولاد می گردد </a:t>
            </a:r>
            <a:r>
              <a:rPr lang="fa-IR" sz="1600" dirty="0" smtClean="0">
                <a:solidFill>
                  <a:schemeClr val="tx1"/>
                </a:solidFill>
                <a:cs typeface="B Homa" pitchFamily="2" charset="-78"/>
              </a:rPr>
              <a:t>.</a:t>
            </a:r>
            <a:endParaRPr lang="en-US" sz="1600" dirty="0">
              <a:solidFill>
                <a:schemeClr val="tx1"/>
              </a:solidFill>
              <a:cs typeface="B Homa" pitchFamily="2" charset="-78"/>
            </a:endParaRPr>
          </a:p>
        </p:txBody>
      </p:sp>
    </p:spTree>
    <p:extLst>
      <p:ext uri="{BB962C8B-B14F-4D97-AF65-F5344CB8AC3E}">
        <p14:creationId xmlns:p14="http://schemas.microsoft.com/office/powerpoint/2010/main" val="3410480962"/>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r" rtl="1"/>
            <a:r>
              <a:rPr lang="fa-IR" dirty="0">
                <a:cs typeface="B Homa" pitchFamily="2" charset="-78"/>
              </a:rPr>
              <a:t>فوق العاده شغل : </a:t>
            </a:r>
          </a:p>
        </p:txBody>
      </p:sp>
      <p:sp>
        <p:nvSpPr>
          <p:cNvPr id="3" name="Content Placeholder 2"/>
          <p:cNvSpPr>
            <a:spLocks noGrp="1"/>
          </p:cNvSpPr>
          <p:nvPr>
            <p:ph idx="1"/>
          </p:nvPr>
        </p:nvSpPr>
        <p:spPr>
          <a:xfrm>
            <a:off x="467544" y="1484784"/>
            <a:ext cx="8020413" cy="4641379"/>
          </a:xfrm>
        </p:spPr>
        <p:txBody>
          <a:bodyPr>
            <a:noAutofit/>
          </a:bodyPr>
          <a:lstStyle/>
          <a:p>
            <a:pPr marL="0" indent="0" algn="just" rtl="1">
              <a:lnSpc>
                <a:spcPct val="150000"/>
              </a:lnSpc>
              <a:buNone/>
            </a:pPr>
            <a:r>
              <a:rPr lang="fa-IR" sz="2400" dirty="0" smtClean="0">
                <a:solidFill>
                  <a:schemeClr val="tx1"/>
                </a:solidFill>
                <a:cs typeface="B Homa" pitchFamily="2" charset="-78"/>
              </a:rPr>
              <a:t>برای </a:t>
            </a:r>
            <a:r>
              <a:rPr lang="fa-IR" sz="2400" dirty="0">
                <a:solidFill>
                  <a:schemeClr val="tx1"/>
                </a:solidFill>
                <a:cs typeface="B Homa" pitchFamily="2" charset="-78"/>
              </a:rPr>
              <a:t>مشاغل تخصصی متناسب با سطح تخصص و مهارت ها پیچیدگی وظایف ومسئولیت ها و شرایط بازار کار برای مشاغل تا سطح کاردانی حداکثر 700 امتیاز و برای مشاغل همسطح کارشناسی حداکثر 1500 امتیاز و برای مشاغل بالاتر حداکثر 2000 امتیاز تعیین می گردد </a:t>
            </a:r>
            <a:r>
              <a:rPr lang="fa-IR" sz="2400" dirty="0" smtClean="0">
                <a:solidFill>
                  <a:schemeClr val="tx1"/>
                </a:solidFill>
                <a:cs typeface="B Homa" pitchFamily="2" charset="-78"/>
              </a:rPr>
              <a:t>.</a:t>
            </a:r>
          </a:p>
          <a:p>
            <a:pPr marL="0" indent="0" algn="just" rtl="1">
              <a:lnSpc>
                <a:spcPct val="150000"/>
              </a:lnSpc>
              <a:buNone/>
            </a:pPr>
            <a:endParaRPr lang="en-US" sz="2400" dirty="0">
              <a:solidFill>
                <a:schemeClr val="tx1"/>
              </a:solidFill>
              <a:cs typeface="B Homa" pitchFamily="2" charset="-78"/>
            </a:endParaRPr>
          </a:p>
          <a:p>
            <a:pPr marL="0" indent="0" algn="just" rtl="1">
              <a:lnSpc>
                <a:spcPct val="150000"/>
              </a:lnSpc>
              <a:buNone/>
            </a:pPr>
            <a:r>
              <a:rPr lang="fa-IR" sz="2400" dirty="0">
                <a:solidFill>
                  <a:schemeClr val="tx1"/>
                </a:solidFill>
                <a:cs typeface="B Homa" pitchFamily="2" charset="-78"/>
              </a:rPr>
              <a:t>برقراری این فوق العاده منوط به تدوین دستورالعملی است که از سوی معاونت توسعه مدیریت و منابع وزارتخانه تهیه و به تصویب هیات امنا می رسد </a:t>
            </a:r>
            <a:r>
              <a:rPr lang="fa-IR" sz="2400" dirty="0" smtClean="0">
                <a:solidFill>
                  <a:schemeClr val="tx1"/>
                </a:solidFill>
                <a:cs typeface="B Homa" pitchFamily="2" charset="-78"/>
              </a:rPr>
              <a:t>.</a:t>
            </a:r>
            <a:endParaRPr lang="en-US" sz="2400" dirty="0">
              <a:solidFill>
                <a:schemeClr val="tx1"/>
              </a:solidFill>
              <a:cs typeface="B Homa" pitchFamily="2" charset="-78"/>
            </a:endParaRPr>
          </a:p>
        </p:txBody>
      </p:sp>
    </p:spTree>
    <p:extLst>
      <p:ext uri="{BB962C8B-B14F-4D97-AF65-F5344CB8AC3E}">
        <p14:creationId xmlns:p14="http://schemas.microsoft.com/office/powerpoint/2010/main" val="3938875119"/>
      </p:ext>
    </p:extLst>
  </p:cSld>
  <p:clrMapOvr>
    <a:masterClrMapping/>
  </p:clrMapOvr>
  <p:transition spd="slow">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449</TotalTime>
  <Words>3621</Words>
  <Application>Microsoft Office PowerPoint</Application>
  <PresentationFormat>On-screen Show (4:3)</PresentationFormat>
  <Paragraphs>184</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Trek</vt:lpstr>
      <vt:lpstr> </vt:lpstr>
      <vt:lpstr> امور اداری- کارگزینی  بیمارستان فاطمه الزهرا(س) مینودشت </vt:lpstr>
      <vt:lpstr>قوانین و مقررات کارگزینی:</vt:lpstr>
      <vt:lpstr>مروری بر فوق العاده ها :</vt:lpstr>
      <vt:lpstr>فوق العاده ایثارگری:</vt:lpstr>
      <vt:lpstr>فوق العاده سختی شرایط محیط کار</vt:lpstr>
      <vt:lpstr>فوق العاده حق اشعه :</vt:lpstr>
      <vt:lpstr>کمک هزینه عائله مندی و اولاد :</vt:lpstr>
      <vt:lpstr>فوق العاده شغل : </vt:lpstr>
      <vt:lpstr>فوق العاده کارایی و عملکرد :</vt:lpstr>
      <vt:lpstr>فوق العاده نوبت کاری : </vt:lpstr>
      <vt:lpstr>PowerPoint Presentation</vt:lpstr>
      <vt:lpstr>فوق العاده ویژه : </vt:lpstr>
      <vt:lpstr>فوق العاده حق محرومیت از مطب :</vt:lpstr>
      <vt:lpstr>حق الزحمه طرح تمام وقتی :</vt:lpstr>
      <vt:lpstr>PowerPoint Presentation</vt:lpstr>
      <vt:lpstr>ماده 55 :</vt:lpstr>
      <vt:lpstr>مرخصی ها :</vt:lpstr>
      <vt:lpstr>ماده 71 :</vt:lpstr>
      <vt:lpstr>ماده 74 :</vt:lpstr>
      <vt:lpstr>ماده 76 :</vt:lpstr>
      <vt:lpstr>ماده 78 :</vt:lpstr>
      <vt:lpstr>ماده 79 :</vt:lpstr>
      <vt:lpstr>ماده 81 :</vt:lpstr>
      <vt:lpstr>ماده 82 :</vt:lpstr>
      <vt:lpstr>ماده 84 :</vt:lpstr>
      <vt:lpstr>PowerPoint Presentation</vt:lpstr>
      <vt:lpstr>ماده 87 :</vt:lpstr>
      <vt:lpstr>ماده 90 :</vt:lpstr>
      <vt:lpstr>PowerPoint Presentation</vt:lpstr>
      <vt:lpstr>ماده 97 :</vt:lpstr>
      <vt:lpstr>ماده 98 :</vt:lpstr>
      <vt:lpstr>ماده 99 :</vt:lpstr>
      <vt:lpstr>ماده 101 :</vt:lpstr>
      <vt:lpstr>ماده 103 :</vt:lpstr>
      <vt:lpstr>ماده 104 :</vt:lpstr>
      <vt:lpstr>   خدمت رسانی به بهترین نحو و در بالاترین سطح ممکن چه از نظر کیفی به تمامی شهروندان عزیز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مفاد آئین نامه</dc:title>
  <dc:creator>khatami</dc:creator>
  <cp:lastModifiedBy>AryaCo</cp:lastModifiedBy>
  <cp:revision>62</cp:revision>
  <cp:lastPrinted>2012-06-24T10:20:32Z</cp:lastPrinted>
  <dcterms:created xsi:type="dcterms:W3CDTF">2012-06-24T07:15:10Z</dcterms:created>
  <dcterms:modified xsi:type="dcterms:W3CDTF">2016-12-20T13:10:30Z</dcterms:modified>
</cp:coreProperties>
</file>