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617" r:id="rId2"/>
    <p:sldId id="661" r:id="rId3"/>
    <p:sldId id="662" r:id="rId4"/>
    <p:sldId id="594" r:id="rId5"/>
    <p:sldId id="595" r:id="rId6"/>
    <p:sldId id="596" r:id="rId7"/>
    <p:sldId id="618" r:id="rId8"/>
    <p:sldId id="663" r:id="rId9"/>
    <p:sldId id="619" r:id="rId10"/>
    <p:sldId id="599" r:id="rId11"/>
    <p:sldId id="600" r:id="rId12"/>
    <p:sldId id="640" r:id="rId13"/>
    <p:sldId id="581" r:id="rId14"/>
    <p:sldId id="576" r:id="rId15"/>
    <p:sldId id="578" r:id="rId16"/>
    <p:sldId id="579" r:id="rId17"/>
    <p:sldId id="612" r:id="rId18"/>
    <p:sldId id="664" r:id="rId19"/>
    <p:sldId id="623" r:id="rId20"/>
    <p:sldId id="601" r:id="rId21"/>
    <p:sldId id="602" r:id="rId22"/>
    <p:sldId id="603" r:id="rId23"/>
    <p:sldId id="604" r:id="rId24"/>
    <p:sldId id="605" r:id="rId25"/>
    <p:sldId id="628" r:id="rId26"/>
    <p:sldId id="629" r:id="rId27"/>
    <p:sldId id="633" r:id="rId28"/>
    <p:sldId id="644" r:id="rId29"/>
    <p:sldId id="645" r:id="rId30"/>
    <p:sldId id="646" r:id="rId31"/>
    <p:sldId id="648" r:id="rId32"/>
    <p:sldId id="606" r:id="rId33"/>
    <p:sldId id="636" r:id="rId34"/>
    <p:sldId id="608" r:id="rId35"/>
    <p:sldId id="609" r:id="rId36"/>
    <p:sldId id="620" r:id="rId37"/>
    <p:sldId id="621" r:id="rId38"/>
    <p:sldId id="586" r:id="rId39"/>
    <p:sldId id="587" r:id="rId40"/>
    <p:sldId id="624" r:id="rId41"/>
    <p:sldId id="626" r:id="rId42"/>
    <p:sldId id="625" r:id="rId43"/>
    <p:sldId id="588" r:id="rId44"/>
    <p:sldId id="627" r:id="rId45"/>
    <p:sldId id="589" r:id="rId46"/>
    <p:sldId id="635" r:id="rId47"/>
    <p:sldId id="649" r:id="rId48"/>
    <p:sldId id="651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37" r:id="rId57"/>
    <p:sldId id="638" r:id="rId58"/>
    <p:sldId id="660" r:id="rId59"/>
    <p:sldId id="31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0" autoAdjust="0"/>
  </p:normalViewPr>
  <p:slideViewPr>
    <p:cSldViewPr>
      <p:cViewPr>
        <p:scale>
          <a:sx n="84" d="100"/>
          <a:sy n="84" d="100"/>
        </p:scale>
        <p:origin x="-9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4821D2F-ABFE-4E4B-8C5E-41FDFAC1A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8DEB3-E994-469D-8C91-283EE8A96E5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21752-73A4-4B59-98BB-F23A6F3FBE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21F02-E500-4575-9E94-FB921E217CD1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E538-6C5F-4D5F-AD26-A9F17683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2EA9-2E89-4F4C-8AE4-C74D7878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E281-6D8F-4B05-8424-D8FE50BD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F347-D1AB-4602-A9F3-947C5E11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68DE-1A3F-4053-8703-F66758EBE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04D7-B69A-466A-9AB7-D27B6BC9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976-C10F-4147-AFEE-218029433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061B-1BAF-4DC9-80E6-1BB3E33E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0217-92FB-4C93-9E69-809640132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CF9C-5CB8-4057-BE38-B88D4D41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9BC3-5235-44F2-903D-8C630FA5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F9007D94-8002-4DB3-B139-1AD09663B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52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/>
            <a:r>
              <a:rPr lang="fa-IR" sz="4000" b="1" dirty="0" smtClean="0">
                <a:cs typeface="B Nazanin" pitchFamily="2" charset="-78"/>
              </a:rPr>
              <a:t> </a:t>
            </a:r>
            <a:r>
              <a:rPr lang="fa-IR" sz="4000" b="1" dirty="0" smtClean="0"/>
              <a:t>كاربرد </a:t>
            </a:r>
            <a:r>
              <a:rPr lang="en-US" sz="4000" b="1" dirty="0" err="1" smtClean="0"/>
              <a:t>Geoinformatics</a:t>
            </a:r>
            <a:r>
              <a:rPr lang="fa-IR" sz="4000" b="1" dirty="0" smtClean="0"/>
              <a:t> در مديريت سلامت </a:t>
            </a:r>
            <a:endParaRPr lang="en-US" sz="4000" dirty="0" smtClean="0"/>
          </a:p>
          <a:p>
            <a:pPr algn="ctr" eaLnBrk="1" hangingPunct="1">
              <a:buNone/>
            </a:pPr>
            <a:endParaRPr lang="en-US" sz="2400" b="1" dirty="0" smtClean="0">
              <a:cs typeface="B Nazanin" pitchFamily="2" charset="-78"/>
            </a:endParaRPr>
          </a:p>
          <a:p>
            <a:pPr algn="ctr" eaLnBrk="1" hangingPunct="1"/>
            <a:r>
              <a:rPr lang="fa-IR" sz="2400" b="1" dirty="0" smtClean="0">
                <a:cs typeface="B Nazanin" pitchFamily="2" charset="-78"/>
              </a:rPr>
              <a:t> عباس علیمحمدی</a:t>
            </a:r>
          </a:p>
          <a:p>
            <a:pPr algn="ctr" rtl="1" eaLnBrk="1" hangingPunct="1"/>
            <a:r>
              <a:rPr lang="fa-IR" sz="2000" b="1" dirty="0" smtClean="0">
                <a:cs typeface="B Nazanin" pitchFamily="2" charset="-78"/>
              </a:rPr>
              <a:t>عضو هیئت علمی گروه </a:t>
            </a:r>
            <a:r>
              <a:rPr lang="en-US" sz="2000" b="1" dirty="0" smtClean="0">
                <a:cs typeface="B Nazanin" pitchFamily="2" charset="-78"/>
              </a:rPr>
              <a:t>GIS</a:t>
            </a:r>
            <a:r>
              <a:rPr lang="fa-IR" sz="2000" b="1" dirty="0" smtClean="0">
                <a:cs typeface="B Nazanin" pitchFamily="2" charset="-78"/>
              </a:rPr>
              <a:t> دانشکده مهندسی ژئوماتیک </a:t>
            </a:r>
          </a:p>
          <a:p>
            <a:pPr algn="ctr" rtl="1" eaLnBrk="1" hangingPunct="1"/>
            <a:r>
              <a:rPr lang="fa-IR" sz="2000" b="1" dirty="0" smtClean="0">
                <a:cs typeface="B Nazanin" pitchFamily="2" charset="-78"/>
              </a:rPr>
              <a:t>دانشگاه صنعتی خواجه نصیرالدین طوسی</a:t>
            </a:r>
          </a:p>
          <a:p>
            <a:pPr algn="ctr" rtl="1" eaLnBrk="1" hangingPunct="1"/>
            <a:r>
              <a:rPr lang="fa-IR" sz="2000" b="1" dirty="0" smtClean="0">
                <a:cs typeface="B Nazanin" pitchFamily="2" charset="-78"/>
              </a:rPr>
              <a:t>مهر 1393</a:t>
            </a:r>
            <a:endParaRPr lang="en-US" sz="20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hangingPunct="1"/>
            <a:r>
              <a:rPr lang="fa-IR" b="1" smtClean="0">
                <a:cs typeface="Times New Roman" pitchFamily="18" charset="0"/>
              </a:rPr>
              <a:t>روند توسعه وتکامل </a:t>
            </a:r>
            <a:r>
              <a:rPr lang="en-US" b="1" smtClean="0"/>
              <a:t>GIS</a:t>
            </a:r>
            <a:endParaRPr lang="en-US" smtClean="0"/>
          </a:p>
        </p:txBody>
      </p:sp>
      <p:sp>
        <p:nvSpPr>
          <p:cNvPr id="8195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 eaLnBrk="1" hangingPunct="1"/>
            <a:r>
              <a:rPr lang="fa-IR" b="1" dirty="0" smtClean="0"/>
              <a:t>تغییر توجه در سالهای اخیر از بررسي شكل ظاهری به </a:t>
            </a:r>
            <a:r>
              <a:rPr lang="fa-IR" b="1" dirty="0" smtClean="0">
                <a:solidFill>
                  <a:srgbClr val="C00000"/>
                </a:solidFill>
              </a:rPr>
              <a:t>فرایندها </a:t>
            </a:r>
            <a:r>
              <a:rPr lang="en-US" b="1" dirty="0" smtClean="0">
                <a:solidFill>
                  <a:srgbClr val="C00000"/>
                </a:solidFill>
              </a:rPr>
              <a:t>(PROCESS)</a:t>
            </a: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b="1" dirty="0" smtClean="0"/>
              <a:t>و از</a:t>
            </a:r>
            <a:endParaRPr lang="en-US" dirty="0" smtClean="0"/>
          </a:p>
          <a:p>
            <a:pPr algn="r" rtl="1" eaLnBrk="1" hangingPunct="1"/>
            <a:r>
              <a:rPr lang="fa-IR" b="1" dirty="0" smtClean="0"/>
              <a:t> چیست؟ و کجاست؟ به </a:t>
            </a:r>
          </a:p>
          <a:p>
            <a:pPr algn="r" rtl="1" eaLnBrk="1" hangingPunct="1"/>
            <a:r>
              <a:rPr lang="fa-IR" b="1" dirty="0" smtClean="0"/>
              <a:t>چرا؟ و سناریوها</a:t>
            </a:r>
          </a:p>
          <a:p>
            <a:pPr algn="r" rtl="1" eaLnBrk="1" hangingPunct="1"/>
            <a:r>
              <a:rPr lang="fa-IR" b="1" dirty="0" smtClean="0">
                <a:solidFill>
                  <a:srgbClr val="C00000"/>
                </a:solidFill>
              </a:rPr>
              <a:t>چه میشود اگر؟ یا در اینصورت چه؟ </a:t>
            </a:r>
            <a:r>
              <a:rPr lang="fa-IR" b="1" dirty="0" smtClean="0"/>
              <a:t>و همچنین</a:t>
            </a:r>
          </a:p>
          <a:p>
            <a:pPr algn="r" rtl="1" eaLnBrk="1" hangingPunct="1"/>
            <a:r>
              <a:rPr lang="fa-IR" b="1" dirty="0" smtClean="0">
                <a:solidFill>
                  <a:srgbClr val="C00000"/>
                </a:solidFill>
              </a:rPr>
              <a:t>ترکیب  و سنتز اطلاعات و ارائه خدمات در شبکه های کامپیوتری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نقش حیاتی داده های سنجش از دور</a:t>
            </a:r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295400"/>
            <a:ext cx="4800600" cy="4814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539750"/>
            <a:ext cx="7704137" cy="577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030288"/>
            <a:ext cx="7415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o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2875"/>
            <a:ext cx="4494213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5824538" y="609600"/>
            <a:ext cx="2303462" cy="11969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fa-IR" sz="240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رابطه بین قدرت تفکیک</a:t>
            </a:r>
          </a:p>
          <a:p>
            <a:pPr algn="ctr">
              <a:defRPr/>
            </a:pPr>
            <a:r>
              <a:rPr lang="fa-IR" sz="240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مکانی و زمانی</a:t>
            </a:r>
            <a:endParaRPr lang="en-US" sz="240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066800" y="4572000"/>
            <a:ext cx="48768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1091" name="Picture 3" descr="1_uG_pipe_network_det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3048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1092" name="Picture 4" descr="11232new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3" y="457200"/>
            <a:ext cx="3941762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1093" name="Picture 5" descr="1exp_pd_subs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938" y="3505200"/>
            <a:ext cx="3181350" cy="243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1094" name="Picture 6" descr="595_coffee_cups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429000"/>
            <a:ext cx="2935287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6800" y="4572000"/>
            <a:ext cx="48768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3139" name="Picture 3" descr="595_grow_room_detection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476625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3140" name="Picture 4" descr="electrical_pro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57200"/>
            <a:ext cx="45275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3141" name="Picture 5" descr="marijuana_susp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8" y="3505200"/>
            <a:ext cx="3048000" cy="282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  <p:pic>
        <p:nvPicPr>
          <p:cNvPr id="603142" name="Picture 6" descr="SPi_LUX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400" y="3733800"/>
            <a:ext cx="3951288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771525"/>
            <a:ext cx="7672387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" y="1409700"/>
            <a:ext cx="965835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b="1" smtClean="0"/>
              <a:t/>
            </a:r>
            <a:br>
              <a:rPr lang="fa-IR" sz="4000" b="1" smtClean="0"/>
            </a:br>
            <a:r>
              <a:rPr lang="fa-IR" sz="4000" b="1" smtClean="0"/>
              <a:t>نقش مهم زنجیره اطلاعات</a:t>
            </a:r>
            <a:r>
              <a:rPr lang="en-US" sz="4000" b="1" smtClean="0"/>
              <a:t> </a:t>
            </a:r>
            <a:br>
              <a:rPr lang="en-US" sz="4000" b="1" smtClean="0"/>
            </a:br>
            <a:r>
              <a:rPr lang="en-US" sz="4000" b="1" smtClean="0"/>
              <a:t>"Information Chain"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8229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000" dirty="0" smtClean="0"/>
              <a:t>غرق داده ها و اطلاعات هستیم و دانش نداریم!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cs typeface="Times New Roman" pitchFamily="18" charset="0"/>
              </a:rPr>
              <a:t/>
            </a:r>
            <a:br>
              <a:rPr lang="en-US" sz="4000" b="1" smtClean="0">
                <a:cs typeface="Times New Roman" pitchFamily="18" charset="0"/>
              </a:rPr>
            </a:br>
            <a:r>
              <a:rPr lang="fa-IR" sz="4000" b="1" smtClean="0">
                <a:cs typeface="Times New Roman" pitchFamily="18" charset="0"/>
              </a:rPr>
              <a:t>نمونه هائی از مسائل و نیازهای مهم در بخش مدیریت سلامت</a:t>
            </a:r>
            <a:r>
              <a:rPr lang="en-US" sz="4000" b="1" smtClean="0">
                <a:cs typeface="Times New Roman" pitchFamily="18" charset="0"/>
              </a:rPr>
              <a:t/>
            </a:r>
            <a:br>
              <a:rPr lang="en-US" sz="4000" b="1" smtClean="0">
                <a:cs typeface="Times New Roman" pitchFamily="18" charset="0"/>
              </a:rPr>
            </a:br>
            <a:endParaRPr lang="en-US" sz="40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افزایش جمعیت</a:t>
            </a:r>
            <a:endParaRPr lang="en-US" dirty="0" smtClean="0"/>
          </a:p>
          <a:p>
            <a:pPr algn="r" rtl="1" eaLnBrk="1" hangingPunct="1"/>
            <a:r>
              <a:rPr lang="fa-IR" dirty="0" smtClean="0"/>
              <a:t>افزایش تقاضا، نیازها و محدودیت منابع و امکانات</a:t>
            </a:r>
          </a:p>
          <a:p>
            <a:pPr algn="r" rtl="1" eaLnBrk="1" hangingPunct="1"/>
            <a:r>
              <a:rPr lang="fa-IR" dirty="0" smtClean="0"/>
              <a:t>افزایش آلودگی (آب، هوا و خاک) و بيماريها </a:t>
            </a:r>
          </a:p>
          <a:p>
            <a:pPr algn="r" rtl="1" eaLnBrk="1" hangingPunct="1"/>
            <a:r>
              <a:rPr lang="fa-IR" dirty="0" smtClean="0"/>
              <a:t>توسعه بی رویه شهرها و تخریب طبيعت و محيط زيست</a:t>
            </a:r>
          </a:p>
          <a:p>
            <a:pPr algn="r" rtl="1" eaLnBrk="1" hangingPunct="1"/>
            <a:r>
              <a:rPr lang="fa-IR" dirty="0" smtClean="0"/>
              <a:t>افزايش نياز به كارآمدي در سیستم های مدیریت، بهداشت و امداد رساني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Times New Roman" pitchFamily="18" charset="0"/>
              </a:rPr>
              <a:t>وظیفه و نقش ما در این آلودگیها؟؟</a:t>
            </a:r>
            <a:endParaRPr lang="en-US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89138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sz="4000" smtClean="0"/>
              <a:t>برخی مسائل و مشگلات مهم در برنامه ریزی</a:t>
            </a:r>
            <a:endParaRPr lang="en-US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 eaLnBrk="1" hangingPunct="1"/>
            <a:r>
              <a:rPr lang="fa-IR" smtClean="0"/>
              <a:t>فقدان یا کمبود اطلاعات مناسب و مورد نیاز در برنامه ریزی و تصمیم گیری (مشگلات و نا هماهنگي در توليد و مصرف اطلاعات)</a:t>
            </a:r>
            <a:endParaRPr lang="en-US" smtClean="0"/>
          </a:p>
          <a:p>
            <a:pPr algn="r" rtl="1" eaLnBrk="1" hangingPunct="1"/>
            <a:r>
              <a:rPr lang="fa-IR" smtClean="0"/>
              <a:t>افزایش تغییر پذیری و ابعاد مسائل (زمان، مکان، متغیرها و اهداف)</a:t>
            </a:r>
          </a:p>
          <a:p>
            <a:pPr algn="r" rtl="1" eaLnBrk="1" hangingPunct="1"/>
            <a:r>
              <a:rPr lang="fa-IR" smtClean="0"/>
              <a:t>افزایش پیچیدگی در تصمیم گیری و برنامه ریزی</a:t>
            </a:r>
          </a:p>
          <a:p>
            <a:pPr algn="r" rtl="1" eaLnBrk="1" hangingPunct="1"/>
            <a:r>
              <a:rPr lang="fa-IR" smtClean="0"/>
              <a:t>افزایش اهمیت ارزيابي و نظارت بر وضعيت سلامت</a:t>
            </a:r>
            <a:endParaRPr lang="en-US" smtClean="0"/>
          </a:p>
          <a:p>
            <a:pPr algn="r" rtl="1" eaLnBrk="1" hangingPunct="1"/>
            <a:r>
              <a:rPr lang="fa-IR" smtClean="0"/>
              <a:t>افزایش هزينه ها و خسارات اشتباه در تصميم گيري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2  Badr" pitchFamily="2" charset="-78"/>
              </a:rPr>
              <a:t>ویژه بودن اطلاعات مکانی</a:t>
            </a:r>
            <a:endParaRPr lang="en-US" smtClean="0">
              <a:cs typeface="2  Badr" pitchFamily="2" charset="-7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eaLnBrk="1" hangingPunct="1"/>
            <a:r>
              <a:rPr lang="fa-IR" b="1" smtClean="0"/>
              <a:t>بخاطر ویژه بودن نقش مکان و اطلاعات مکانی:</a:t>
            </a:r>
            <a:endParaRPr lang="en-US" smtClean="0"/>
          </a:p>
          <a:p>
            <a:pPr algn="r" rtl="1" eaLnBrk="1" hangingPunct="1">
              <a:buFontTx/>
              <a:buNone/>
            </a:pPr>
            <a:endParaRPr lang="fa-IR" b="1" i="1" u="sng" smtClean="0"/>
          </a:p>
          <a:p>
            <a:pPr algn="r" rtl="1" eaLnBrk="1" hangingPunct="1">
              <a:buFontTx/>
              <a:buNone/>
            </a:pPr>
            <a:r>
              <a:rPr lang="fa-IR" b="1" i="1" u="sng" smtClean="0"/>
              <a:t> </a:t>
            </a:r>
            <a:r>
              <a:rPr lang="fa-IR" b="1" i="1" u="sng" smtClean="0">
                <a:solidFill>
                  <a:srgbClr val="FF0066"/>
                </a:solidFill>
              </a:rPr>
              <a:t>توسعه تفکر فضائی در تحلیل، برنامه ریزی و مدیریت سلامت از مهمترين الويتهاست </a:t>
            </a:r>
          </a:p>
          <a:p>
            <a:pPr algn="r" eaLnBrk="1" hangingPunct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rtl="1" eaLnBrk="1" hangingPunct="1"/>
            <a:r>
              <a:rPr lang="fa-IR" sz="4000" b="1" smtClean="0">
                <a:cs typeface="Times New Roman" pitchFamily="18" charset="0"/>
              </a:rPr>
              <a:t>برخی از کاربردهای مهم </a:t>
            </a:r>
            <a:r>
              <a:rPr lang="fa-IR" sz="4000" b="1" smtClean="0"/>
              <a:t>سنجش از دور و </a:t>
            </a:r>
            <a:r>
              <a:rPr lang="en-US" sz="4000" b="1" smtClean="0"/>
              <a:t>GIS</a:t>
            </a:r>
            <a:r>
              <a:rPr lang="fa-IR" sz="4000" b="1" smtClean="0"/>
              <a:t> </a:t>
            </a:r>
            <a:r>
              <a:rPr lang="fa-IR" sz="4000" b="1" smtClean="0">
                <a:cs typeface="Times New Roman" pitchFamily="18" charset="0"/>
              </a:rPr>
              <a:t>در حل مسائل سلامت</a:t>
            </a:r>
            <a:endParaRPr lang="en-US" sz="40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بررسی و نقشه سازی الگوهای توزیع (جمعیت، امکانات، بيماريها، وقایع و..)</a:t>
            </a:r>
            <a:endParaRPr lang="en-US" smtClean="0"/>
          </a:p>
          <a:p>
            <a:pPr algn="r" rtl="1" eaLnBrk="1" hangingPunct="1">
              <a:buFontTx/>
              <a:buNone/>
            </a:pPr>
            <a:r>
              <a:rPr lang="fa-IR" smtClean="0"/>
              <a:t>نمايان سازي و تحلیل الگوهای توزیع (تعيين نقاط بحراني و جمعيتهاي در معرض خطر، علتها  و رابطه ها) </a:t>
            </a:r>
          </a:p>
          <a:p>
            <a:pPr algn="r" rtl="1" eaLnBrk="1" hangingPunct="1">
              <a:buFontTx/>
              <a:buNone/>
            </a:pPr>
            <a:r>
              <a:rPr lang="fa-IR" smtClean="0"/>
              <a:t>مکان یابی، مسير يابي و تخصیص منابع (شاخص سازی، تطبیق امکانات با نیازها و استانداردها)</a:t>
            </a:r>
            <a:endParaRPr lang="en-US" smtClean="0"/>
          </a:p>
          <a:p>
            <a:pPr algn="r" rtl="1" eaLnBrk="1" hangingPunct="1">
              <a:buFontTx/>
              <a:buNone/>
            </a:pPr>
            <a:r>
              <a:rPr lang="fa-IR" smtClean="0"/>
              <a:t>مدلسازی و پيش بيني الگوها، روندها و تغییرات (تحليل چه ميشود اگر؟)</a:t>
            </a:r>
          </a:p>
          <a:p>
            <a:pPr algn="r" rtl="1" eaLnBrk="1" hangingPunct="1">
              <a:buFontTx/>
              <a:buNone/>
            </a:pPr>
            <a:r>
              <a:rPr lang="fa-IR" smtClean="0"/>
              <a:t>تصميم گيري وبرنامه ريزي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sz="4000" b="1" smtClean="0">
                <a:cs typeface="Times New Roman" pitchFamily="18" charset="0"/>
              </a:rPr>
              <a:t>سه نقش مهم </a:t>
            </a:r>
            <a:r>
              <a:rPr lang="fa-IR" sz="4000" b="1" smtClean="0"/>
              <a:t>سنجش از دور و </a:t>
            </a:r>
            <a:r>
              <a:rPr lang="en-US" sz="4000" b="1" smtClean="0"/>
              <a:t>GIS</a:t>
            </a:r>
            <a:r>
              <a:rPr lang="fa-IR" sz="4000" b="1" smtClean="0"/>
              <a:t> </a:t>
            </a:r>
            <a:r>
              <a:rPr lang="fa-IR" sz="4000" b="1" smtClean="0">
                <a:cs typeface="Times New Roman" pitchFamily="18" charset="0"/>
              </a:rPr>
              <a:t>در حل مسائل سلامت</a:t>
            </a:r>
            <a:endParaRPr lang="en-US" sz="4000" b="1" smtClean="0"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1- تحقيق و برنامه ريزي (مدلسازي، بهينه سازي و پيش بيني)</a:t>
            </a:r>
          </a:p>
          <a:p>
            <a:pPr eaLnBrk="1" hangingPunct="1"/>
            <a:endParaRPr lang="fa-IR" smtClean="0"/>
          </a:p>
          <a:p>
            <a:pPr eaLnBrk="1" hangingPunct="1"/>
            <a:r>
              <a:rPr lang="fa-IR" smtClean="0"/>
              <a:t>2- پشتيباني تصميم گيري مكاني-زماني (توزيع مكاني نيازها و منابع) </a:t>
            </a:r>
          </a:p>
          <a:p>
            <a:pPr eaLnBrk="1" hangingPunct="1"/>
            <a:r>
              <a:rPr lang="fa-IR" smtClean="0"/>
              <a:t>3- طراحي و پياده سازي سيستمهاي مديريت خدمات و امداد رساني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sz="4000" b="1" smtClean="0">
                <a:cs typeface="Times New Roman" pitchFamily="18" charset="0"/>
              </a:rPr>
              <a:t>برخي كمكهاي </a:t>
            </a:r>
            <a:r>
              <a:rPr lang="en-US" sz="4000" b="1" smtClean="0">
                <a:cs typeface="Times New Roman" pitchFamily="18" charset="0"/>
              </a:rPr>
              <a:t>GIS</a:t>
            </a:r>
            <a:r>
              <a:rPr lang="fa-IR" sz="4000" b="1" smtClean="0">
                <a:cs typeface="Times New Roman" pitchFamily="18" charset="0"/>
              </a:rPr>
              <a:t> در حل مسائل سلامت</a:t>
            </a:r>
            <a:endParaRPr lang="en-US" sz="4000" b="1" smtClean="0"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نمايان سازي و اكتشاف داده ها (سه بعدي و چند بعدي)</a:t>
            </a:r>
          </a:p>
          <a:p>
            <a:pPr algn="r" rtl="1" eaLnBrk="1" hangingPunct="1"/>
            <a:r>
              <a:rPr lang="fa-IR" dirty="0" smtClean="0"/>
              <a:t>تركيب و سنتز اطلاعات (اكولوژيك، اقتصادي، بيماريهاي مسري و..) براي بررسي چگونگي انتقال و توسعه بيماريها</a:t>
            </a:r>
          </a:p>
          <a:p>
            <a:pPr algn="r" rtl="1" eaLnBrk="1" hangingPunct="1"/>
            <a:r>
              <a:rPr lang="fa-IR" dirty="0" smtClean="0"/>
              <a:t>مدلسازي و زمين آمار (مثلا براي پيش بيني توزيع و انتشار بيماريها) </a:t>
            </a:r>
          </a:p>
          <a:p>
            <a:pPr algn="r" rtl="1" eaLnBrk="1" hangingPunct="1"/>
            <a:r>
              <a:rPr lang="fa-IR" dirty="0" smtClean="0"/>
              <a:t>خدمات وب (اطلاع رساني، اشتراك داده، نرم افزار، تحليل و غيره)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96200" cy="762000"/>
          </a:xfrm>
        </p:spPr>
        <p:txBody>
          <a:bodyPr/>
          <a:lstStyle/>
          <a:p>
            <a:pPr eaLnBrk="1" hangingPunct="1"/>
            <a:r>
              <a:rPr lang="fa-IR" sz="3200" smtClean="0"/>
              <a:t>تغييرات زماني: مالاريا</a:t>
            </a:r>
            <a:endParaRPr lang="en-US" sz="3200" smtClean="0"/>
          </a:p>
        </p:txBody>
      </p:sp>
      <p:pic>
        <p:nvPicPr>
          <p:cNvPr id="24579" name="Picture 3" descr="tm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572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2532" name="Picture 4" descr="mali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033463"/>
            <a:ext cx="8737600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16087" tIns="57150" rIns="116087" bIns="57150"/>
          <a:lstStyle/>
          <a:p>
            <a:r>
              <a:rPr lang="en-US" sz="4000" smtClean="0"/>
              <a:t>Elevated Blood Level Cases Compared to Income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50850" y="1287463"/>
            <a:ext cx="8083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3" y="4537075"/>
            <a:ext cx="1685925" cy="2097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7963" y="6262688"/>
            <a:ext cx="41036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en-US" sz="1200">
                <a:solidFill>
                  <a:schemeClr val="bg2"/>
                </a:solidFill>
                <a:cs typeface="Lotus" pitchFamily="2" charset="-78"/>
              </a:rPr>
              <a:t>Source: U.S. Census and Allegheny County Health Dept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636963"/>
            <a:ext cx="1457325" cy="1152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16087" tIns="57150" rIns="116087" bIns="57150"/>
          <a:lstStyle/>
          <a:p>
            <a:r>
              <a:rPr lang="en-US" sz="3600" smtClean="0"/>
              <a:t>Elevated Blood Level Cases Compared to Educational Attainment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50850" y="1287463"/>
            <a:ext cx="8083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075" y="4197350"/>
            <a:ext cx="2090738" cy="23590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07963" y="6262688"/>
            <a:ext cx="41036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en-US" sz="1200">
                <a:solidFill>
                  <a:schemeClr val="bg2"/>
                </a:solidFill>
                <a:cs typeface="Lotus" pitchFamily="2" charset="-78"/>
              </a:rPr>
              <a:t>Source: U.S. Census and Allegheny County Health Dept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  تنها </a:t>
            </a:r>
            <a:r>
              <a:rPr lang="fa-IR" dirty="0"/>
              <a:t>زماني كه آخرين رودخانه آلوده و غير قابل زيست شد </a:t>
            </a:r>
          </a:p>
          <a:p>
            <a:pPr algn="r" rtl="1"/>
            <a:r>
              <a:rPr lang="fa-IR" dirty="0"/>
              <a:t>تنها زماني كه آخرين ماهي صيد شد</a:t>
            </a:r>
          </a:p>
          <a:p>
            <a:pPr algn="r" rtl="1"/>
            <a:r>
              <a:rPr lang="fa-IR" dirty="0"/>
              <a:t>تنها زماني كه آخرين درخت قطع شد و</a:t>
            </a:r>
          </a:p>
          <a:p>
            <a:pPr algn="r" rtl="1"/>
            <a:r>
              <a:rPr lang="fa-IR" dirty="0"/>
              <a:t>آخرين پرنده نيز در خاك افتاد </a:t>
            </a:r>
          </a:p>
          <a:p>
            <a:pPr algn="r" rtl="1"/>
            <a:r>
              <a:rPr lang="fa-IR" u="sng" dirty="0"/>
              <a:t>تنها در آن زمان </a:t>
            </a:r>
            <a:r>
              <a:rPr lang="fa-IR" u="sng" dirty="0" smtClean="0"/>
              <a:t>خواهيم </a:t>
            </a:r>
            <a:r>
              <a:rPr lang="fa-IR" u="sng" dirty="0"/>
              <a:t>فهميد كه پول را نميتوان خورد!!!</a:t>
            </a:r>
          </a:p>
          <a:p>
            <a:pPr algn="r" rtl="1"/>
            <a:r>
              <a:rPr lang="fa-IR" dirty="0"/>
              <a:t>ضرب المثلي از بوميهاي آمريكا</a:t>
            </a:r>
            <a:endParaRPr lang="fa-IR" u="sng" dirty="0"/>
          </a:p>
          <a:p>
            <a:pPr algn="r" rtl="1"/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16087" tIns="57150" rIns="116087" bIns="57150"/>
          <a:lstStyle/>
          <a:p>
            <a:r>
              <a:rPr lang="fa-IR" smtClean="0"/>
              <a:t>مرگ و مير ناشي از سرطان ريه در آمريكا</a:t>
            </a:r>
            <a:endParaRPr lang="en-US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772275" cy="52339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330200"/>
            <a:ext cx="7691437" cy="798513"/>
          </a:xfrm>
          <a:noFill/>
        </p:spPr>
        <p:txBody>
          <a:bodyPr lIns="116087" tIns="57150" rIns="116087" bIns="57150"/>
          <a:lstStyle/>
          <a:p>
            <a:r>
              <a:rPr lang="en-US" sz="3200" smtClean="0"/>
              <a:t>Cases of Children with Elevated Blood Levels Compared to Housing Age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50850" y="1287463"/>
            <a:ext cx="8083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41488"/>
            <a:ext cx="670083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088" y="4886325"/>
            <a:ext cx="1420812" cy="1665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0025" y="6086475"/>
            <a:ext cx="410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en-US" sz="1200">
                <a:solidFill>
                  <a:schemeClr val="bg2"/>
                </a:solidFill>
                <a:cs typeface="Lotus" pitchFamily="2" charset="-78"/>
              </a:rPr>
              <a:t>Source: U.S. Census and Allegheny County Health Dept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bg2"/>
                </a:solidFill>
                <a:cs typeface="Lotus" pitchFamily="2" charset="-78"/>
              </a:rPr>
              <a:t>Note: Cases aggregated to Census Tracts </a:t>
            </a:r>
          </a:p>
          <a:p>
            <a:pPr eaLnBrk="1" hangingPunct="1"/>
            <a:endParaRPr lang="en-US" sz="1200">
              <a:solidFill>
                <a:schemeClr val="bg2"/>
              </a:solidFill>
              <a:cs typeface="Lotus" pitchFamily="2" charset="-78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4286250"/>
            <a:ext cx="5765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eaLnBrk="1" hangingPunct="1"/>
            <a:endParaRPr lang="en-US" sz="1400">
              <a:solidFill>
                <a:schemeClr val="bg2"/>
              </a:solidFill>
              <a:cs typeface="Lotus" pitchFamily="2" charset="-78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71550" y="1457325"/>
            <a:ext cx="6851650" cy="382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102870" tIns="51435" rIns="102870" bIns="51435">
            <a:spAutoFit/>
          </a:bodyPr>
          <a:lstStyle/>
          <a:p>
            <a:pPr defTabSz="1028700">
              <a:lnSpc>
                <a:spcPct val="90000"/>
              </a:lnSpc>
            </a:pPr>
            <a:r>
              <a:rPr lang="en-US" sz="2000" b="1">
                <a:solidFill>
                  <a:schemeClr val="bg2"/>
                </a:solidFill>
                <a:cs typeface="Lotus" pitchFamily="2" charset="-78"/>
              </a:rPr>
              <a:t>Allegheny County, PA-  Housing Data by Census Tract</a:t>
            </a:r>
          </a:p>
        </p:txBody>
      </p:sp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636963"/>
            <a:ext cx="1457325" cy="1152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sz="4000" smtClean="0">
                <a:cs typeface="2  Badr" pitchFamily="2" charset="-78"/>
              </a:rPr>
              <a:t>مثالهائی از سئوالات مطرح در ارزیابی وضعيت سلامت</a:t>
            </a:r>
            <a:endParaRPr lang="en-US" sz="4000" smtClean="0">
              <a:cs typeface="2  Badr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وضعيت سلامت و دسترسي به خدمات چگونه است؟</a:t>
            </a:r>
          </a:p>
          <a:p>
            <a:pPr algn="r" rtl="1" eaLnBrk="1" hangingPunct="1"/>
            <a:r>
              <a:rPr lang="fa-IR" dirty="0" smtClean="0">
                <a:cs typeface="2  Badr" pitchFamily="2" charset="-78"/>
              </a:rPr>
              <a:t>چه روندي در </a:t>
            </a:r>
            <a:r>
              <a:rPr lang="fa-IR" dirty="0" smtClean="0"/>
              <a:t>وضعيت سلامت </a:t>
            </a:r>
            <a:r>
              <a:rPr lang="fa-IR" dirty="0" smtClean="0">
                <a:cs typeface="2  Badr" pitchFamily="2" charset="-78"/>
              </a:rPr>
              <a:t>وجود دارد؟</a:t>
            </a:r>
          </a:p>
          <a:p>
            <a:pPr algn="r" rtl="1" eaLnBrk="1" hangingPunct="1"/>
            <a:r>
              <a:rPr lang="fa-IR" b="1" dirty="0" smtClean="0">
                <a:cs typeface="2  Badr" pitchFamily="2" charset="-78"/>
              </a:rPr>
              <a:t>آیا وضعيت، روندها و تغییرات موجود در جهت مطلوب هستند؟ (مثلا افزایش کارآئی در مصرف منابع مختلف و بهبود وضعيت سلامت </a:t>
            </a:r>
            <a:r>
              <a:rPr lang="fa-IR" b="1" dirty="0" smtClean="0"/>
              <a:t>و دسترسي به خدمات </a:t>
            </a:r>
            <a:r>
              <a:rPr lang="fa-IR" b="1" dirty="0" smtClean="0">
                <a:cs typeface="2  Badr" pitchFamily="2" charset="-78"/>
              </a:rPr>
              <a:t>را بدنبال دارند؟)</a:t>
            </a:r>
          </a:p>
          <a:p>
            <a:pPr algn="r" rtl="1" eaLnBrk="1" hangingPunct="1"/>
            <a:r>
              <a:rPr lang="fa-IR" b="1" dirty="0" smtClean="0">
                <a:cs typeface="2  Badr" pitchFamily="2" charset="-78"/>
              </a:rPr>
              <a:t>چگونه ميتوان روندها و تغییرات را بهينه كرد؟</a:t>
            </a:r>
            <a:endParaRPr lang="en-US" b="1" dirty="0" smtClean="0"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سه كار اصلي در تحليل فضائي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mtClean="0"/>
              <a:t>نمايان سازي: داده هاي چند بعدي در زمان و مكان</a:t>
            </a:r>
          </a:p>
          <a:p>
            <a:pPr algn="r" rtl="1"/>
            <a:r>
              <a:rPr lang="fa-IR" smtClean="0"/>
              <a:t>تحليل اكتشافي: كشف علتها و رابطه ها، خوشه هاي زماني-مكاني، فرضيه سازي از مشاهدات</a:t>
            </a:r>
          </a:p>
          <a:p>
            <a:pPr algn="r" rtl="1"/>
            <a:r>
              <a:rPr lang="fa-IR" smtClean="0"/>
              <a:t>مدلسازي: مدلهاي جابجائي و توزيع جمعيت، مواد و اطلاعات، مدلهاي ارتباطات و جذابيتهاي فضائي، تست فرضيه ها، مدلهاي توسعه مكاني-زماني بيماريها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a-IR" smtClean="0"/>
              <a:t>اهداف سه گانه در توسعه پايدار</a:t>
            </a:r>
            <a:endParaRPr 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052513"/>
            <a:ext cx="7262812" cy="4640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85800"/>
            <a:ext cx="6019800" cy="5692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پايداري: مدل اول</a:t>
            </a:r>
            <a:endParaRPr lang="en-US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fa-IR" smtClean="0"/>
              <a:t>پايداري: مدل دوم</a:t>
            </a:r>
            <a:endParaRPr lang="en-US" smtClean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چرا سيستمهاي پشتيباني تصميم؟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a-IR" dirty="0" smtClean="0"/>
              <a:t>نقش اساسی تصمیم ها (بزرگ و کوچک) در زندگی ما</a:t>
            </a:r>
          </a:p>
          <a:p>
            <a:pPr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a-IR" dirty="0" smtClean="0"/>
              <a:t>در نتیجه تصمیمات خود  برنده یا بازنده میشویم،  حرکت میکنیم یا متوقف میشویم</a:t>
            </a:r>
            <a:endParaRPr lang="en-US" dirty="0" smtClean="0"/>
          </a:p>
          <a:p>
            <a:pPr algn="r" rtl="1" eaLnBrk="1" hangingPunct="1">
              <a:lnSpc>
                <a:spcPct val="90000"/>
              </a:lnSpc>
            </a:pPr>
            <a:r>
              <a:rPr lang="en-US" dirty="0" smtClean="0"/>
              <a:t>DSS </a:t>
            </a:r>
            <a:r>
              <a:rPr lang="fa-IR" dirty="0" smtClean="0"/>
              <a:t> در شرایط زیر به تصمیم گیری مدیران کمک میکند:</a:t>
            </a:r>
            <a:endParaRPr lang="en-US" dirty="0" smtClean="0"/>
          </a:p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تصمیم گیری و قضاوت انسانی برای حل مسئله لازم است</a:t>
            </a:r>
            <a:endParaRPr lang="en-US" dirty="0" smtClean="0"/>
          </a:p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حجم داده ها و متغیرهای تصمیم و عدم اطمینان زیاد است </a:t>
            </a:r>
            <a:r>
              <a:rPr lang="en-US" dirty="0" smtClean="0"/>
              <a:t>(Rauscher,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DSS</a:t>
            </a:r>
            <a:r>
              <a:rPr lang="fa-IR" dirty="0" smtClean="0"/>
              <a:t>هدف اصلی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تقویت قدرت تصمیم گیران بدون:</a:t>
            </a:r>
            <a:endParaRPr lang="en-US" dirty="0" smtClean="0"/>
          </a:p>
          <a:p>
            <a:pPr algn="r" rtl="1" eaLnBrk="1" hangingPunct="1">
              <a:buFontTx/>
              <a:buNone/>
            </a:pPr>
            <a:r>
              <a:rPr lang="en-US" dirty="0" smtClean="0"/>
              <a:t>  </a:t>
            </a:r>
            <a:r>
              <a:rPr lang="fa-IR" dirty="0" smtClean="0"/>
              <a:t>محدود سازی اختیار آنها برای قضاوت و انتخاب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2" descr="F:\isfahan\pres1\Slide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4563" y="1143000"/>
            <a:ext cx="6645275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6985000" cy="564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596188" cy="4735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917575"/>
            <a:ext cx="6462713" cy="4751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3" descr="1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76250"/>
            <a:ext cx="7416800" cy="6265863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235075"/>
            <a:ext cx="6284913" cy="438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5888"/>
            <a:ext cx="8229600" cy="648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8229600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مطالعه موردی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defRPr/>
            </a:pP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ارزیابی قابلیت‌های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GIS </a:t>
            </a: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داده‌های سنجنده ی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MODIS</a:t>
            </a: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 </a:t>
            </a:r>
          </a:p>
          <a:p>
            <a:pPr algn="ctr" rtl="1">
              <a:defRPr/>
            </a:pP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برای مدلسازی و پیش بینی شیوع بیماری‌ سالک در </a:t>
            </a:r>
            <a:r>
              <a:rPr lang="fa-I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استان یزد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 </a:t>
            </a:r>
            <a:endParaRPr lang="fa-IR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14313" y="0"/>
            <a:ext cx="9358313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37" y="96876"/>
            <a:ext cx="5801298" cy="500066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 rtl="1">
              <a:defRPr/>
            </a:pPr>
            <a:r>
              <a:rPr lang="fa-I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دیاگرام تحقیق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42875" y="71438"/>
            <a:ext cx="6218238" cy="6786562"/>
            <a:chOff x="571472" y="71414"/>
            <a:chExt cx="6218919" cy="6786586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1951161" y="71414"/>
              <a:ext cx="2662529" cy="425452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 eaLnBrk="1" hangingPunct="1">
                <a:spcAft>
                  <a:spcPts val="1000"/>
                </a:spcAft>
                <a:defRPr/>
              </a:pPr>
              <a:r>
                <a:rPr lang="fa-IR" sz="1400" b="1" dirty="0">
                  <a:latin typeface="Calibri" pitchFamily="34" charset="0"/>
                  <a:ea typeface="Arial" pitchFamily="34" charset="0"/>
                  <a:cs typeface="B Nazanin" pitchFamily="2" charset="-78"/>
                </a:rPr>
                <a:t>تعریف مساله و اهداف تحقیق</a:t>
              </a:r>
              <a:endParaRPr lang="en-US" sz="1400" b="1" dirty="0"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2429050" y="2000233"/>
              <a:ext cx="1714688" cy="428627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2643387" y="3549638"/>
              <a:ext cx="1357461" cy="500065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 eaLnBrk="1" hangingPunct="1">
                <a:spcAft>
                  <a:spcPts val="1000"/>
                </a:spcAft>
                <a:defRPr/>
              </a:pP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2557652" y="2714610"/>
              <a:ext cx="1451134" cy="500065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 eaLnBrk="1" hangingPunct="1">
                <a:spcAft>
                  <a:spcPts val="1000"/>
                </a:spcAft>
                <a:defRPr/>
              </a:pP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3643621" y="4348154"/>
              <a:ext cx="2098905" cy="349251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fa-IR" sz="1200" b="1" dirty="0">
                  <a:solidFill>
                    <a:schemeClr val="tx1"/>
                  </a:solidFill>
                  <a:cs typeface="B Zar" pitchFamily="2" charset="-78"/>
                </a:rPr>
                <a:t>بررسی الگوی زمانی- مکانی بیماری</a:t>
              </a:r>
              <a:endParaRPr lang="en-US" sz="12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  <p:cxnSp>
          <p:nvCxnSpPr>
            <p:cNvPr id="46092" name="AutoShape 37"/>
            <p:cNvCxnSpPr>
              <a:cxnSpLocks noChangeShapeType="1"/>
            </p:cNvCxnSpPr>
            <p:nvPr/>
          </p:nvCxnSpPr>
          <p:spPr bwMode="auto">
            <a:xfrm>
              <a:off x="1785918" y="642918"/>
              <a:ext cx="3349966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093" name="AutoShape 38"/>
            <p:cNvCxnSpPr>
              <a:cxnSpLocks noChangeShapeType="1"/>
            </p:cNvCxnSpPr>
            <p:nvPr/>
          </p:nvCxnSpPr>
          <p:spPr bwMode="auto">
            <a:xfrm rot="16200000" flipH="1">
              <a:off x="4998748" y="782616"/>
              <a:ext cx="279396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094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3070048" y="709589"/>
              <a:ext cx="425450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095" name="AutoShape 40"/>
            <p:cNvCxnSpPr>
              <a:cxnSpLocks noChangeShapeType="1"/>
            </p:cNvCxnSpPr>
            <p:nvPr/>
          </p:nvCxnSpPr>
          <p:spPr bwMode="auto">
            <a:xfrm rot="5400000">
              <a:off x="1646220" y="782616"/>
              <a:ext cx="279396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096" name="AutoShape 41"/>
            <p:cNvCxnSpPr>
              <a:cxnSpLocks noChangeShapeType="1"/>
            </p:cNvCxnSpPr>
            <p:nvPr/>
          </p:nvCxnSpPr>
          <p:spPr bwMode="auto">
            <a:xfrm>
              <a:off x="5143504" y="1617651"/>
              <a:ext cx="0" cy="16827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097" name="AutoShape 42"/>
            <p:cNvCxnSpPr>
              <a:cxnSpLocks noChangeShapeType="1"/>
            </p:cNvCxnSpPr>
            <p:nvPr/>
          </p:nvCxnSpPr>
          <p:spPr bwMode="auto">
            <a:xfrm rot="10800000">
              <a:off x="1749424" y="1785926"/>
              <a:ext cx="3394081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098" name="AutoShape 44"/>
            <p:cNvCxnSpPr>
              <a:cxnSpLocks noChangeShapeType="1"/>
            </p:cNvCxnSpPr>
            <p:nvPr/>
          </p:nvCxnSpPr>
          <p:spPr bwMode="auto">
            <a:xfrm rot="16200000" flipV="1">
              <a:off x="1641149" y="1677652"/>
              <a:ext cx="216546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099" name="AutoShape 45"/>
            <p:cNvCxnSpPr>
              <a:cxnSpLocks noChangeShapeType="1"/>
            </p:cNvCxnSpPr>
            <p:nvPr/>
          </p:nvCxnSpPr>
          <p:spPr bwMode="auto">
            <a:xfrm rot="5400000">
              <a:off x="3095890" y="1813357"/>
              <a:ext cx="373766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00" name="AutoShape 46"/>
            <p:cNvCxnSpPr>
              <a:cxnSpLocks noChangeShapeType="1"/>
            </p:cNvCxnSpPr>
            <p:nvPr/>
          </p:nvCxnSpPr>
          <p:spPr bwMode="auto">
            <a:xfrm rot="16200000" flipH="1">
              <a:off x="3152598" y="2559042"/>
              <a:ext cx="260350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01" name="AutoShape 47"/>
            <p:cNvCxnSpPr>
              <a:cxnSpLocks noChangeShapeType="1"/>
            </p:cNvCxnSpPr>
            <p:nvPr/>
          </p:nvCxnSpPr>
          <p:spPr bwMode="auto">
            <a:xfrm rot="5400000">
              <a:off x="3128798" y="3376281"/>
              <a:ext cx="307951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02" name="AutoShape 48"/>
            <p:cNvCxnSpPr>
              <a:cxnSpLocks noChangeShapeType="1"/>
            </p:cNvCxnSpPr>
            <p:nvPr/>
          </p:nvCxnSpPr>
          <p:spPr bwMode="auto">
            <a:xfrm>
              <a:off x="3282773" y="4071942"/>
              <a:ext cx="0" cy="11430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03" name="AutoShape 49"/>
            <p:cNvCxnSpPr>
              <a:cxnSpLocks noChangeShapeType="1"/>
            </p:cNvCxnSpPr>
            <p:nvPr/>
          </p:nvCxnSpPr>
          <p:spPr bwMode="auto">
            <a:xfrm flipV="1">
              <a:off x="1770376" y="4181480"/>
              <a:ext cx="2944500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04" name="AutoShape 50"/>
            <p:cNvCxnSpPr>
              <a:cxnSpLocks noChangeShapeType="1"/>
            </p:cNvCxnSpPr>
            <p:nvPr/>
          </p:nvCxnSpPr>
          <p:spPr bwMode="auto">
            <a:xfrm>
              <a:off x="4719321" y="4184655"/>
              <a:ext cx="0" cy="14287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05" name="AutoShape 51"/>
            <p:cNvCxnSpPr>
              <a:cxnSpLocks noChangeShapeType="1"/>
            </p:cNvCxnSpPr>
            <p:nvPr/>
          </p:nvCxnSpPr>
          <p:spPr bwMode="auto">
            <a:xfrm>
              <a:off x="1770376" y="4186242"/>
              <a:ext cx="0" cy="14287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06" name="AutoShape 52"/>
            <p:cNvCxnSpPr>
              <a:cxnSpLocks noChangeShapeType="1"/>
            </p:cNvCxnSpPr>
            <p:nvPr/>
          </p:nvCxnSpPr>
          <p:spPr bwMode="auto">
            <a:xfrm>
              <a:off x="4717734" y="4724405"/>
              <a:ext cx="0" cy="87312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07" name="AutoShape 53"/>
            <p:cNvCxnSpPr>
              <a:cxnSpLocks noChangeShapeType="1"/>
            </p:cNvCxnSpPr>
            <p:nvPr/>
          </p:nvCxnSpPr>
          <p:spPr bwMode="auto">
            <a:xfrm>
              <a:off x="1755136" y="4730755"/>
              <a:ext cx="0" cy="8572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08" name="AutoShape 54"/>
            <p:cNvCxnSpPr>
              <a:cxnSpLocks noChangeShapeType="1"/>
            </p:cNvCxnSpPr>
            <p:nvPr/>
          </p:nvCxnSpPr>
          <p:spPr bwMode="auto">
            <a:xfrm flipV="1">
              <a:off x="1755136" y="4821247"/>
              <a:ext cx="2959740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09" name="AutoShape 55"/>
            <p:cNvCxnSpPr>
              <a:cxnSpLocks noChangeShapeType="1"/>
            </p:cNvCxnSpPr>
            <p:nvPr/>
          </p:nvCxnSpPr>
          <p:spPr bwMode="auto">
            <a:xfrm rot="16200000" flipH="1">
              <a:off x="3194665" y="4912528"/>
              <a:ext cx="176217" cy="1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10" name="AutoShape 56"/>
            <p:cNvCxnSpPr>
              <a:cxnSpLocks noChangeShapeType="1"/>
            </p:cNvCxnSpPr>
            <p:nvPr/>
          </p:nvCxnSpPr>
          <p:spPr bwMode="auto">
            <a:xfrm rot="5400000">
              <a:off x="3194674" y="5624505"/>
              <a:ext cx="176198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11" name="AutoShape 61"/>
            <p:cNvCxnSpPr>
              <a:cxnSpLocks noChangeShapeType="1"/>
            </p:cNvCxnSpPr>
            <p:nvPr/>
          </p:nvCxnSpPr>
          <p:spPr bwMode="auto">
            <a:xfrm rot="16200000" flipH="1">
              <a:off x="3209758" y="6359534"/>
              <a:ext cx="146030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12" name="AutoShape 62"/>
            <p:cNvCxnSpPr>
              <a:cxnSpLocks noChangeShapeType="1"/>
            </p:cNvCxnSpPr>
            <p:nvPr/>
          </p:nvCxnSpPr>
          <p:spPr bwMode="auto">
            <a:xfrm rot="16200000" flipH="1">
              <a:off x="4118764" y="5623733"/>
              <a:ext cx="762004" cy="1591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13" name="AutoShape 63"/>
            <p:cNvCxnSpPr>
              <a:cxnSpLocks noChangeShapeType="1"/>
            </p:cNvCxnSpPr>
            <p:nvPr/>
          </p:nvCxnSpPr>
          <p:spPr bwMode="auto">
            <a:xfrm>
              <a:off x="2071670" y="6000768"/>
              <a:ext cx="487362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6114" name="AutoShape 64"/>
            <p:cNvCxnSpPr>
              <a:cxnSpLocks noChangeShapeType="1"/>
            </p:cNvCxnSpPr>
            <p:nvPr/>
          </p:nvCxnSpPr>
          <p:spPr bwMode="auto">
            <a:xfrm rot="5400000" flipH="1" flipV="1">
              <a:off x="1485881" y="5414979"/>
              <a:ext cx="1171579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15" name="AutoShape 65"/>
            <p:cNvCxnSpPr>
              <a:cxnSpLocks noChangeShapeType="1"/>
            </p:cNvCxnSpPr>
            <p:nvPr/>
          </p:nvCxnSpPr>
          <p:spPr bwMode="auto">
            <a:xfrm flipH="1">
              <a:off x="4297359" y="5241920"/>
              <a:ext cx="201612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40" name="AutoShape 66"/>
            <p:cNvSpPr>
              <a:spLocks noChangeArrowheads="1"/>
            </p:cNvSpPr>
            <p:nvPr/>
          </p:nvSpPr>
          <p:spPr bwMode="auto">
            <a:xfrm>
              <a:off x="757230" y="4344979"/>
              <a:ext cx="2032223" cy="36353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fa-IR" sz="1200" b="1" dirty="0">
                  <a:solidFill>
                    <a:schemeClr val="tx1"/>
                  </a:solidFill>
                  <a:cs typeface="B Zar" pitchFamily="2" charset="-78"/>
                </a:rPr>
                <a:t>تعیین متغیرهای مرتبط با بیماری</a:t>
              </a:r>
              <a:endParaRPr lang="en-US" sz="12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  <p:cxnSp>
          <p:nvCxnSpPr>
            <p:cNvPr id="46117" name="AutoShape 68"/>
            <p:cNvCxnSpPr>
              <a:cxnSpLocks noChangeShapeType="1"/>
            </p:cNvCxnSpPr>
            <p:nvPr/>
          </p:nvCxnSpPr>
          <p:spPr bwMode="auto">
            <a:xfrm>
              <a:off x="3286116" y="3357562"/>
              <a:ext cx="927097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43" name="Flowchart: Multidocument 42"/>
            <p:cNvSpPr/>
            <p:nvPr/>
          </p:nvSpPr>
          <p:spPr>
            <a:xfrm>
              <a:off x="4072293" y="912792"/>
              <a:ext cx="1808360" cy="785815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endParaRPr lang="en-US" sz="700" b="1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Yagut" charset="-78"/>
              </a:endParaRPr>
            </a:p>
          </p:txBody>
        </p:sp>
        <p:sp>
          <p:nvSpPr>
            <p:cNvPr id="46119" name="Rectangle 43"/>
            <p:cNvSpPr>
              <a:spLocks noChangeArrowheads="1"/>
            </p:cNvSpPr>
            <p:nvPr/>
          </p:nvSpPr>
          <p:spPr bwMode="auto">
            <a:xfrm>
              <a:off x="3995734" y="1038208"/>
              <a:ext cx="18088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جمع 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آوری</a:t>
              </a:r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 داده</a:t>
              </a:r>
              <a:r>
                <a:rPr lang="ar-SA" sz="1400" b="1"/>
                <a:t>‌</a:t>
              </a:r>
              <a:r>
                <a:rPr lang="fa-IR" sz="1400" b="1">
                  <a:latin typeface="Calibri" pitchFamily="34" charset="0"/>
                  <a:cs typeface="B Nazanin" pitchFamily="2" charset="-78"/>
                </a:rPr>
                <a:t>ها و اطلاعات بیماری</a:t>
              </a:r>
              <a:endParaRPr lang="en-US" sz="1400" b="1">
                <a:cs typeface="B Nazanin" pitchFamily="2" charset="-78"/>
              </a:endParaRPr>
            </a:p>
          </p:txBody>
        </p:sp>
        <p:sp>
          <p:nvSpPr>
            <p:cNvPr id="46" name="Flowchart: Multidocument 45"/>
            <p:cNvSpPr/>
            <p:nvPr/>
          </p:nvSpPr>
          <p:spPr>
            <a:xfrm>
              <a:off x="785808" y="939779"/>
              <a:ext cx="1500351" cy="714378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endParaRPr lang="en-US" sz="700" b="1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Yagut" charset="-78"/>
              </a:endParaRPr>
            </a:p>
          </p:txBody>
        </p:sp>
        <p:sp>
          <p:nvSpPr>
            <p:cNvPr id="46121" name="Rectangle 46"/>
            <p:cNvSpPr>
              <a:spLocks noChangeArrowheads="1"/>
            </p:cNvSpPr>
            <p:nvPr/>
          </p:nvSpPr>
          <p:spPr bwMode="auto">
            <a:xfrm>
              <a:off x="785786" y="1071546"/>
              <a:ext cx="13573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داده</a:t>
              </a:r>
              <a:r>
                <a:rPr lang="ar-SA" sz="1400" b="1">
                  <a:latin typeface="Calibri" pitchFamily="34" charset="0"/>
                  <a:ea typeface="Arial" charset="0"/>
                  <a:cs typeface="B Nazanin" pitchFamily="2" charset="-78"/>
                </a:rPr>
                <a:t>‌</a:t>
              </a:r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های سنجنده</a:t>
              </a:r>
              <a:r>
                <a:rPr lang="ar-SA" sz="1400" b="1">
                  <a:latin typeface="Calibri" pitchFamily="34" charset="0"/>
                  <a:ea typeface="Arial" charset="0"/>
                  <a:cs typeface="B Nazanin" pitchFamily="2" charset="-78"/>
                </a:rPr>
                <a:t>‌</a:t>
              </a:r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ی</a:t>
              </a:r>
              <a:endParaRPr lang="en-US" sz="1400" b="1">
                <a:latin typeface="Calibri" pitchFamily="34" charset="0"/>
                <a:ea typeface="Arial" charset="0"/>
                <a:cs typeface="B Nazanin" pitchFamily="2" charset="-78"/>
              </a:endParaRPr>
            </a:p>
            <a:p>
              <a:pPr algn="ctr" rtl="1">
                <a:spcAft>
                  <a:spcPts val="1000"/>
                </a:spcAft>
              </a:pPr>
              <a:r>
                <a:rPr lang="en-US" sz="1200" b="1">
                  <a:latin typeface="Times New Roman" pitchFamily="18" charset="0"/>
                  <a:cs typeface="Arial" charset="0"/>
                </a:rPr>
                <a:t>MODIS</a:t>
              </a:r>
            </a:p>
          </p:txBody>
        </p:sp>
        <p:sp>
          <p:nvSpPr>
            <p:cNvPr id="49" name="Flowchart: Multidocument 48"/>
            <p:cNvSpPr/>
            <p:nvPr/>
          </p:nvSpPr>
          <p:spPr>
            <a:xfrm>
              <a:off x="2429050" y="939779"/>
              <a:ext cx="1500352" cy="714378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endParaRPr lang="en-US" sz="700" b="1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Yagut" charset="-78"/>
              </a:endParaRPr>
            </a:p>
          </p:txBody>
        </p:sp>
        <p:sp>
          <p:nvSpPr>
            <p:cNvPr id="46123" name="Rectangle 49"/>
            <p:cNvSpPr>
              <a:spLocks noChangeArrowheads="1"/>
            </p:cNvSpPr>
            <p:nvPr/>
          </p:nvSpPr>
          <p:spPr bwMode="auto">
            <a:xfrm>
              <a:off x="2428860" y="1063926"/>
              <a:ext cx="121444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داده</a:t>
              </a:r>
              <a:r>
                <a:rPr lang="ar-SA" sz="1400" b="1">
                  <a:latin typeface="Calibri" pitchFamily="34" charset="0"/>
                  <a:ea typeface="Arial" charset="0"/>
                  <a:cs typeface="B Nazanin" pitchFamily="2" charset="-78"/>
                </a:rPr>
                <a:t>‌</a:t>
              </a:r>
              <a:r>
                <a:rPr lang="fa-IR" sz="1400" b="1">
                  <a:latin typeface="Calibri" pitchFamily="34" charset="0"/>
                  <a:ea typeface="Arial" charset="0"/>
                  <a:cs typeface="B Nazanin" pitchFamily="2" charset="-78"/>
                </a:rPr>
                <a:t>ها و اطلاعات محیطی</a:t>
              </a:r>
              <a:endParaRPr lang="en-US" sz="1400" b="1">
                <a:latin typeface="Calibri" pitchFamily="34" charset="0"/>
                <a:ea typeface="Arial" charset="0"/>
                <a:cs typeface="B Nazanin" pitchFamily="2" charset="-78"/>
              </a:endParaRPr>
            </a:p>
          </p:txBody>
        </p:sp>
        <p:sp>
          <p:nvSpPr>
            <p:cNvPr id="46124" name="Rectangle 50"/>
            <p:cNvSpPr>
              <a:spLocks noChangeArrowheads="1"/>
            </p:cNvSpPr>
            <p:nvPr/>
          </p:nvSpPr>
          <p:spPr bwMode="auto">
            <a:xfrm>
              <a:off x="2525995" y="2071881"/>
              <a:ext cx="15007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بازبینی و ویرایش داده</a:t>
              </a:r>
              <a:r>
                <a:rPr lang="ar-SA" sz="1200" b="1">
                  <a:latin typeface="Calibri" pitchFamily="34" charset="0"/>
                  <a:ea typeface="Arial" charset="0"/>
                  <a:cs typeface="B Zar" pitchFamily="2" charset="-78"/>
                </a:rPr>
                <a:t>‌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ها</a:t>
              </a:r>
              <a:endParaRPr lang="en-US" sz="1200" b="1">
                <a:latin typeface="Calibri" pitchFamily="34" charset="0"/>
                <a:ea typeface="Arial" charset="0"/>
                <a:cs typeface="B Zar" pitchFamily="2" charset="-78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1472" y="796904"/>
              <a:ext cx="5644181" cy="107156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46126" name="Rectangle 52"/>
            <p:cNvSpPr>
              <a:spLocks noChangeArrowheads="1"/>
            </p:cNvSpPr>
            <p:nvPr/>
          </p:nvSpPr>
          <p:spPr bwMode="auto">
            <a:xfrm>
              <a:off x="2571736" y="2838569"/>
              <a:ext cx="1425417" cy="27699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پایگا</a:t>
              </a:r>
              <a:r>
                <a:rPr lang="fa-IR" sz="1200" b="1">
                  <a:latin typeface="Calibri" pitchFamily="34" charset="0"/>
                  <a:ea typeface="Arial" charset="0"/>
                  <a:cs typeface="B Nazanin" pitchFamily="2" charset="-78"/>
                </a:rPr>
                <a:t>ه 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داده </a:t>
              </a:r>
              <a:endParaRPr lang="en-US" sz="1200" b="1">
                <a:latin typeface="Calibri" pitchFamily="34" charset="0"/>
                <a:ea typeface="Arial" charset="0"/>
                <a:cs typeface="B Zar" pitchFamily="2" charset="-78"/>
              </a:endParaRPr>
            </a:p>
          </p:txBody>
        </p:sp>
        <p:sp>
          <p:nvSpPr>
            <p:cNvPr id="46127" name="Rectangle 53"/>
            <p:cNvSpPr>
              <a:spLocks noChangeArrowheads="1"/>
            </p:cNvSpPr>
            <p:nvPr/>
          </p:nvSpPr>
          <p:spPr bwMode="auto">
            <a:xfrm>
              <a:off x="2643174" y="3571876"/>
              <a:ext cx="13573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rtl="1"/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تحلیل</a:t>
              </a:r>
              <a:r>
                <a:rPr lang="ar-SA" sz="1200" b="1">
                  <a:latin typeface="Calibri" pitchFamily="34" charset="0"/>
                  <a:ea typeface="Arial" charset="0"/>
                  <a:cs typeface="B Zar" pitchFamily="2" charset="-78"/>
                </a:rPr>
                <a:t>‌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های اکتشافی و</a:t>
              </a:r>
              <a:endParaRPr lang="en-US" sz="1200" b="1">
                <a:latin typeface="Calibri" pitchFamily="34" charset="0"/>
                <a:ea typeface="Arial" charset="0"/>
                <a:cs typeface="B Zar" pitchFamily="2" charset="-78"/>
              </a:endParaRPr>
            </a:p>
            <a:p>
              <a:pPr marL="0" lvl="1" algn="ctr" rtl="1"/>
              <a:r>
                <a:rPr lang="en-US" sz="1200" b="1">
                  <a:latin typeface="Calibri" pitchFamily="34" charset="0"/>
                  <a:ea typeface="Arial" charset="0"/>
                  <a:cs typeface="B Nazanin" pitchFamily="2" charset="-78"/>
                </a:rPr>
                <a:t> 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چند متغیره</a:t>
              </a:r>
              <a:endParaRPr lang="en-US" sz="1200" b="1">
                <a:latin typeface="Calibri" pitchFamily="34" charset="0"/>
                <a:ea typeface="Arial" charset="0"/>
                <a:cs typeface="B Zar" pitchFamily="2" charset="-78"/>
              </a:endParaRPr>
            </a:p>
          </p:txBody>
        </p:sp>
        <p:sp>
          <p:nvSpPr>
            <p:cNvPr id="55" name="AutoShape 23"/>
            <p:cNvSpPr>
              <a:spLocks noChangeArrowheads="1"/>
            </p:cNvSpPr>
            <p:nvPr/>
          </p:nvSpPr>
          <p:spPr bwMode="auto">
            <a:xfrm>
              <a:off x="4215184" y="3214675"/>
              <a:ext cx="1786133" cy="571502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 eaLnBrk="1" hangingPunct="1">
                <a:spcAft>
                  <a:spcPts val="1000"/>
                </a:spcAft>
                <a:defRPr/>
              </a:pP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6129" name="Rectangle 55"/>
            <p:cNvSpPr>
              <a:spLocks noChangeArrowheads="1"/>
            </p:cNvSpPr>
            <p:nvPr/>
          </p:nvSpPr>
          <p:spPr bwMode="auto">
            <a:xfrm>
              <a:off x="4143372" y="3286124"/>
              <a:ext cx="2000264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 rtl="1"/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آماده</a:t>
              </a:r>
              <a:r>
                <a:rPr lang="ar-SA" sz="1200" b="1">
                  <a:latin typeface="Calibri" pitchFamily="34" charset="0"/>
                  <a:ea typeface="Arial" charset="0"/>
                  <a:cs typeface="B Zar" pitchFamily="2" charset="-78"/>
                </a:rPr>
                <a:t>‌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سازی داده</a:t>
              </a:r>
              <a:r>
                <a:rPr lang="ar-SA" sz="1200" b="1">
                  <a:latin typeface="Calibri" pitchFamily="34" charset="0"/>
                  <a:ea typeface="Arial" charset="0"/>
                  <a:cs typeface="B Zar" pitchFamily="2" charset="-78"/>
                </a:rPr>
                <a:t>‌</a:t>
              </a:r>
              <a:r>
                <a:rPr lang="fa-IR" sz="1200" b="1">
                  <a:latin typeface="Calibri" pitchFamily="34" charset="0"/>
                  <a:ea typeface="Arial" charset="0"/>
                  <a:cs typeface="B Zar" pitchFamily="2" charset="-78"/>
                </a:rPr>
                <a:t>ها (فیلتر ،مجاورت و داده های زمان قبل)</a:t>
              </a:r>
              <a:endParaRPr lang="en-US" sz="1200" b="1">
                <a:latin typeface="Calibri" pitchFamily="34" charset="0"/>
                <a:ea typeface="Arial" charset="0"/>
                <a:cs typeface="B Zar" pitchFamily="2" charset="-78"/>
              </a:endParaRPr>
            </a:p>
          </p:txBody>
        </p:sp>
        <p:cxnSp>
          <p:nvCxnSpPr>
            <p:cNvPr id="46130" name="AutoShape 68"/>
            <p:cNvCxnSpPr>
              <a:cxnSpLocks noChangeShapeType="1"/>
            </p:cNvCxnSpPr>
            <p:nvPr/>
          </p:nvCxnSpPr>
          <p:spPr bwMode="auto">
            <a:xfrm rot="10800000">
              <a:off x="4023356" y="2928934"/>
              <a:ext cx="1071570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46131" name="AutoShape 48"/>
            <p:cNvCxnSpPr>
              <a:cxnSpLocks noChangeShapeType="1"/>
            </p:cNvCxnSpPr>
            <p:nvPr/>
          </p:nvCxnSpPr>
          <p:spPr bwMode="auto">
            <a:xfrm rot="16200000" flipV="1">
              <a:off x="4984914" y="3036090"/>
              <a:ext cx="214313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9" name="AutoShape 24"/>
            <p:cNvSpPr>
              <a:spLocks noChangeArrowheads="1"/>
            </p:cNvSpPr>
            <p:nvPr/>
          </p:nvSpPr>
          <p:spPr bwMode="auto">
            <a:xfrm>
              <a:off x="2309975" y="5021257"/>
              <a:ext cx="1951251" cy="500064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spcAft>
                  <a:spcPts val="1000"/>
                </a:spcAft>
                <a:defRPr/>
              </a:pPr>
              <a:endParaRPr lang="en-US" sz="12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2203" y="5021257"/>
              <a:ext cx="1954426" cy="47942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spcAft>
                  <a:spcPts val="1000"/>
                </a:spcAft>
                <a:defRPr/>
              </a:pPr>
              <a:r>
                <a:rPr lang="fa-IR" sz="1200" b="1" dirty="0">
                  <a:solidFill>
                    <a:schemeClr val="tx1"/>
                  </a:solidFill>
                  <a:cs typeface="B Zar" pitchFamily="2" charset="-78"/>
                </a:rPr>
                <a:t>پهنه</a:t>
              </a:r>
              <a:r>
                <a:rPr lang="ar-SA" sz="1200" b="1" dirty="0">
                  <a:solidFill>
                    <a:schemeClr val="tx1"/>
                  </a:solidFill>
                  <a:cs typeface="B Zar" pitchFamily="2" charset="-78"/>
                </a:rPr>
                <a:t>‌</a:t>
              </a:r>
              <a:r>
                <a:rPr lang="fa-IR" sz="1200" b="1" dirty="0">
                  <a:solidFill>
                    <a:schemeClr val="tx1"/>
                  </a:solidFill>
                  <a:cs typeface="B Zar" pitchFamily="2" charset="-78"/>
                </a:rPr>
                <a:t>بندی و مدلسازی مکانی زمانی بیماری سالک</a:t>
              </a:r>
              <a:endParaRPr lang="en-US" sz="12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  <p:sp>
          <p:nvSpPr>
            <p:cNvPr id="61" name="AutoShape 24"/>
            <p:cNvSpPr>
              <a:spLocks noChangeArrowheads="1"/>
            </p:cNvSpPr>
            <p:nvPr/>
          </p:nvSpPr>
          <p:spPr bwMode="auto">
            <a:xfrm>
              <a:off x="2700543" y="5805484"/>
              <a:ext cx="1165353" cy="35718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spcAft>
                  <a:spcPts val="100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14832" y="5845171"/>
              <a:ext cx="1143125" cy="369889"/>
            </a:xfrm>
            <a:prstGeom prst="rect">
              <a:avLst/>
            </a:prstGeom>
            <a:noFill/>
            <a:ln w="19050"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lvl="1" algn="ctr">
                <a:spcAft>
                  <a:spcPts val="1000"/>
                </a:spcAft>
                <a:defRPr/>
              </a:pPr>
              <a:r>
                <a:rPr lang="fa-IR" sz="1200" b="1" dirty="0">
                  <a:cs typeface="B Zar" pitchFamily="2" charset="-78"/>
                </a:rPr>
                <a:t>ارزیابی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68766" y="5714996"/>
              <a:ext cx="1428906" cy="57150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cxnSp>
          <p:nvCxnSpPr>
            <p:cNvPr id="46137" name="AutoShape 63"/>
            <p:cNvCxnSpPr>
              <a:cxnSpLocks noChangeShapeType="1"/>
            </p:cNvCxnSpPr>
            <p:nvPr/>
          </p:nvCxnSpPr>
          <p:spPr bwMode="auto">
            <a:xfrm>
              <a:off x="4000496" y="6000768"/>
              <a:ext cx="2786082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 type="arrow" w="med" len="med"/>
              <a:tailEnd/>
            </a:ln>
          </p:spPr>
        </p:cxnSp>
        <p:cxnSp>
          <p:nvCxnSpPr>
            <p:cNvPr id="46138" name="AutoShape 68"/>
            <p:cNvCxnSpPr>
              <a:cxnSpLocks noChangeShapeType="1"/>
            </p:cNvCxnSpPr>
            <p:nvPr/>
          </p:nvCxnSpPr>
          <p:spPr bwMode="auto">
            <a:xfrm rot="10800000">
              <a:off x="6215074" y="1214422"/>
              <a:ext cx="571504" cy="1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 type="triangle" w="med" len="med"/>
            </a:ln>
          </p:spPr>
        </p:cxnSp>
        <p:cxnSp>
          <p:nvCxnSpPr>
            <p:cNvPr id="46139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4397218" y="3607596"/>
              <a:ext cx="4786345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</p:cxnSp>
        <p:sp>
          <p:nvSpPr>
            <p:cNvPr id="67" name="AutoShape 21"/>
            <p:cNvSpPr>
              <a:spLocks noChangeArrowheads="1"/>
            </p:cNvSpPr>
            <p:nvPr/>
          </p:nvSpPr>
          <p:spPr bwMode="auto">
            <a:xfrm>
              <a:off x="2603695" y="6432548"/>
              <a:ext cx="1357462" cy="425452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spcAft>
                  <a:spcPts val="1000"/>
                </a:spcAft>
                <a:defRPr/>
              </a:pPr>
              <a:r>
                <a:rPr lang="fa-IR" sz="1400" b="1" dirty="0">
                  <a:latin typeface="Calibri" pitchFamily="34" charset="0"/>
                  <a:ea typeface="Arial" pitchFamily="34" charset="0"/>
                  <a:cs typeface="B Nazanin" pitchFamily="2" charset="-78"/>
                </a:rPr>
                <a:t>گزارش تحقیق</a:t>
              </a:r>
              <a:endParaRPr lang="en-US" sz="1400" b="1" dirty="0">
                <a:latin typeface="Calibri" pitchFamily="34" charset="0"/>
                <a:ea typeface="Arial" pitchFamily="34" charset="0"/>
                <a:cs typeface="B Nazanin" pitchFamily="2" charset="-78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7215188" y="0"/>
            <a:ext cx="1928812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Pentagon 73"/>
          <p:cNvSpPr/>
          <p:nvPr/>
        </p:nvSpPr>
        <p:spPr>
          <a:xfrm flipH="1">
            <a:off x="7215188" y="2239963"/>
            <a:ext cx="1914525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213" y="1571625"/>
            <a:ext cx="4286250" cy="1973263"/>
          </a:xfrm>
        </p:spPr>
        <p:txBody>
          <a:bodyPr>
            <a:noAutofit/>
          </a:bodyPr>
          <a:lstStyle/>
          <a:p>
            <a:pPr algn="r" rtl="1">
              <a:buFontTx/>
              <a:buBlip>
                <a:blip r:embed="rId3"/>
              </a:buBlip>
              <a:defRPr/>
            </a:pP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بیماری </a:t>
            </a:r>
            <a:r>
              <a:rPr lang="ar-SA" sz="18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انگلی است که در مناطق گرمسیری آمریکا، آفریقا، شبه قاره هند و در نواحی نیمه گرمسیری آسیای جنوب غربی و ناحیه مدیترانه آندمیک می‌باشد</a:t>
            </a:r>
            <a:endParaRPr lang="fa-IR" sz="1800" b="1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3"/>
              </a:buBlip>
              <a:defRPr/>
            </a:pPr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رخداد </a:t>
            </a: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بیش </a:t>
            </a:r>
            <a:r>
              <a:rPr lang="ar-SA" sz="18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از </a:t>
            </a: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90%</a:t>
            </a:r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در </a:t>
            </a:r>
            <a:r>
              <a:rPr lang="ar-SA" sz="18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کشورهای ایران، افغانستان، نپال، سوریه، عربستان </a:t>
            </a:r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سعودی</a:t>
            </a: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، </a:t>
            </a:r>
            <a:r>
              <a:rPr lang="ar-SA" sz="18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برزیل و </a:t>
            </a:r>
            <a:r>
              <a:rPr lang="ar-SA" sz="18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پرو</a:t>
            </a:r>
            <a:endParaRPr lang="fa-IR" sz="1800" b="1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Picture 3" descr="C:\Users\zohre\Desktop\Untitled2.png"/>
          <p:cNvPicPr/>
          <p:nvPr/>
        </p:nvPicPr>
        <p:blipFill rotWithShape="1">
          <a:blip r:embed="rId4" cstate="print"/>
          <a:srcRect r="11111" b="48879"/>
          <a:stretch/>
        </p:blipFill>
        <p:spPr bwMode="auto">
          <a:xfrm>
            <a:off x="0" y="1505304"/>
            <a:ext cx="2857488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pic>
        <p:nvPicPr>
          <p:cNvPr id="5" name="Picture 4" descr="لشم"/>
          <p:cNvPicPr/>
          <p:nvPr/>
        </p:nvPicPr>
        <p:blipFill rotWithShape="1">
          <a:blip r:embed="rId5" cstate="print"/>
          <a:srcRect t="8824"/>
          <a:stretch/>
        </p:blipFill>
        <p:spPr bwMode="auto">
          <a:xfrm>
            <a:off x="13063" y="4071942"/>
            <a:ext cx="2786050" cy="259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57166"/>
            <a:ext cx="7215206" cy="571504"/>
          </a:xfrm>
          <a:prstGeom prst="rect">
            <a:avLst/>
          </a:prstGeom>
        </p:spPr>
        <p:txBody>
          <a:bodyPr rIns="4572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1">
              <a:spcBef>
                <a:spcPct val="0"/>
              </a:spcBef>
              <a:buNone/>
              <a:defRPr kumimoji="0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B Koodak" pitchFamily="2" charset="-78"/>
              </a:defRPr>
            </a:lvl1pPr>
            <a:extLst/>
          </a:lstStyle>
          <a:p>
            <a:pPr>
              <a:defRPr/>
            </a:pPr>
            <a:r>
              <a:rPr lang="fa-IR" dirty="0"/>
              <a:t>بیماری سالک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15188" y="0"/>
            <a:ext cx="1928812" cy="6858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7215188" y="2649538"/>
            <a:ext cx="1914525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843213" y="3663950"/>
            <a:ext cx="4286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r" rtl="1" eaLnBrk="1" hangingPunct="1">
              <a:buClr>
                <a:schemeClr val="accent1"/>
              </a:buClr>
              <a:buSzPct val="80000"/>
              <a:buFont typeface="Wingdings 2" pitchFamily="18" charset="2"/>
              <a:buBlip>
                <a:blip r:embed="rId7"/>
              </a:buBlip>
            </a:pP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ناقل </a:t>
            </a:r>
            <a:r>
              <a:rPr lang="en-US" sz="1800" b="1">
                <a:solidFill>
                  <a:srgbClr val="0070C0"/>
                </a:solidFill>
                <a:cs typeface="B Nazanin" pitchFamily="2" charset="-78"/>
              </a:rPr>
              <a:t>:</a:t>
            </a: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گونه‌هایی از پشه خاکی‌های ماده از جنس</a:t>
            </a:r>
            <a:r>
              <a:rPr lang="en-US" sz="1800" b="1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فلبوتوموس</a:t>
            </a:r>
            <a:endParaRPr lang="en-US" sz="1800" b="1">
              <a:solidFill>
                <a:srgbClr val="0070C0"/>
              </a:solidFill>
              <a:cs typeface="B Nazanin" pitchFamily="2" charset="-78"/>
            </a:endParaRPr>
          </a:p>
          <a:p>
            <a:pPr marL="438150" indent="-319088" algn="r" rtl="1" eaLnBrk="1" hangingPunct="1">
              <a:buClr>
                <a:schemeClr val="accent1"/>
              </a:buClr>
              <a:buSzPct val="80000"/>
              <a:buFont typeface="Wingdings 2" pitchFamily="18" charset="2"/>
              <a:buBlip>
                <a:blip r:embed="rId7"/>
              </a:buBlip>
            </a:pPr>
            <a:r>
              <a:rPr lang="fa-IR" sz="1800" b="1">
                <a:solidFill>
                  <a:srgbClr val="0070C0"/>
                </a:solidFill>
                <a:cs typeface="B Nazanin" pitchFamily="2" charset="-78"/>
              </a:rPr>
              <a:t>انتقال آلودگی: </a:t>
            </a: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پس از حدود 4 الی 18 روز بر حسب نوع</a:t>
            </a:r>
            <a:r>
              <a:rPr lang="fa-IR" sz="1800" b="1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انگل</a:t>
            </a:r>
            <a:r>
              <a:rPr lang="fa-IR" sz="1800" b="1">
                <a:solidFill>
                  <a:srgbClr val="0070C0"/>
                </a:solidFill>
                <a:cs typeface="B Nazanin" pitchFamily="2" charset="-78"/>
              </a:rPr>
              <a:t>،</a:t>
            </a:r>
            <a:r>
              <a:rPr lang="ar-SA" sz="1800" b="1">
                <a:solidFill>
                  <a:srgbClr val="0070C0"/>
                </a:solidFill>
                <a:cs typeface="B Nazanin" pitchFamily="2" charset="-78"/>
              </a:rPr>
              <a:t>گونه پشه خاکی و شرایط آب و هوایی</a:t>
            </a:r>
            <a:endParaRPr lang="fa-IR" sz="1800" b="1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3213" y="5319713"/>
            <a:ext cx="4286250" cy="1349375"/>
          </a:xfrm>
          <a:prstGeom prst="rect">
            <a:avLst/>
          </a:prstGeom>
        </p:spPr>
        <p:txBody>
          <a:bodyPr lIns="54864" tIns="91440"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buFont typeface="Wingdings 2"/>
              <a:buBlip>
                <a:blip r:embed="rId3"/>
              </a:buBlip>
              <a:defRPr/>
            </a:pPr>
            <a:r>
              <a:rPr lang="ar-SA" sz="18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طول دوره کمون </a:t>
            </a:r>
            <a:r>
              <a:rPr lang="fa-IR" sz="18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</a:t>
            </a:r>
            <a:r>
              <a:rPr lang="ar-SA" sz="18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چند ماه تا یک سال</a:t>
            </a:r>
            <a:endParaRPr lang="fa-IR" sz="18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 2"/>
              <a:buBlip>
                <a:blip r:embed="rId3"/>
              </a:buBlip>
              <a:defRPr/>
            </a:pPr>
            <a:r>
              <a:rPr lang="fa-IR" sz="18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بهبود زخم: </a:t>
            </a:r>
            <a:r>
              <a:rPr lang="ar-SA" sz="18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کمتر از یک سال</a:t>
            </a:r>
            <a:endParaRPr lang="en-US" sz="2200" b="1" dirty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2" descr="F:\isfahan\pres1\Slide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4563" y="1143000"/>
            <a:ext cx="6645275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480662"/>
            <a:ext cx="4650410" cy="500066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rtl="1">
              <a:defRPr/>
            </a:pPr>
            <a:r>
              <a:rPr lang="fa-I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مواد و روش ها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6643687" cy="4643437"/>
          </a:xfrm>
        </p:spPr>
        <p:txBody>
          <a:bodyPr>
            <a:normAutofit/>
          </a:bodyPr>
          <a:lstStyle/>
          <a:p>
            <a:pPr algn="r" rtl="1">
              <a:buFontTx/>
              <a:buNone/>
              <a:defRPr/>
            </a:pPr>
            <a:r>
              <a:rPr lang="fa-IR" sz="2200" b="1" dirty="0" smtClean="0">
                <a:solidFill>
                  <a:schemeClr val="bg1">
                    <a:lumMod val="10000"/>
                  </a:schemeClr>
                </a:solidFill>
                <a:cs typeface="B Nazanin" pitchFamily="2" charset="-78"/>
              </a:rPr>
              <a:t>منطقه مورد مطالعه</a:t>
            </a:r>
          </a:p>
          <a:p>
            <a:pPr algn="r" rtl="1">
              <a:buFontTx/>
              <a:buNone/>
              <a:defRPr/>
            </a:pPr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استان </a:t>
            </a:r>
            <a:r>
              <a:rPr lang="ar-SA" sz="20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یزد</a:t>
            </a:r>
            <a:endParaRPr lang="fa-IR" sz="20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از جمله کانون های مهم و شناخته شده ی  بیماری سالک</a:t>
            </a:r>
            <a:endParaRPr lang="fa-IR" sz="2000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در سال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1998 با ميزان بروز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170 نفر در صد هزار نفر جمعيت در مقام نخست آلودگي سالك جلدي در سطح كشور</a:t>
            </a: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بروز هر ساله این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بیماری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از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مشکلات مهم این استان</a:t>
            </a:r>
            <a:endParaRPr lang="fa-IR" sz="2000" b="1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None/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Tx/>
              <a:buNone/>
              <a:defRPr/>
            </a:pPr>
            <a:endParaRPr lang="en-US" sz="2000" b="1" dirty="0" smtClean="0">
              <a:cs typeface="B Nazanin" pitchFamily="2" charset="-78"/>
            </a:endParaRPr>
          </a:p>
        </p:txBody>
      </p:sp>
      <p:pic>
        <p:nvPicPr>
          <p:cNvPr id="4" name="Content Placeholder 3" descr="H:\Jpeg\mantaghe morede motala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571875"/>
            <a:ext cx="55721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zohre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15188" y="0"/>
            <a:ext cx="1928812" cy="6858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188" y="66675"/>
            <a:ext cx="1928812" cy="53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35000"/>
              </a:lnSpc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cs typeface="B Yagut" pitchFamily="2" charset="-78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7215188" y="3071813"/>
            <a:ext cx="1914525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28604"/>
            <a:ext cx="5811558" cy="428628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rtl="1">
              <a:defRPr/>
            </a:pP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مواد و روش ها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1519238"/>
            <a:ext cx="7043738" cy="4087812"/>
          </a:xfrm>
        </p:spPr>
        <p:txBody>
          <a:bodyPr>
            <a:normAutofit fontScale="92500" lnSpcReduction="10000"/>
          </a:bodyPr>
          <a:lstStyle/>
          <a:p>
            <a:pPr algn="r" rtl="1">
              <a:buFontTx/>
              <a:buNone/>
              <a:defRPr/>
            </a:pPr>
            <a:r>
              <a:rPr lang="fa-IR" sz="3000" b="1" dirty="0" smtClean="0">
                <a:solidFill>
                  <a:schemeClr val="tx1">
                    <a:lumMod val="50000"/>
                  </a:schemeClr>
                </a:solidFill>
                <a:cs typeface="B Yagut" pitchFamily="2" charset="-78"/>
              </a:rPr>
              <a:t>داده های مورد استفاده</a:t>
            </a:r>
          </a:p>
          <a:p>
            <a:pPr algn="r" rtl="1">
              <a:buFontTx/>
              <a:buNone/>
              <a:defRPr/>
            </a:pPr>
            <a:endParaRPr lang="fa-IR" sz="3000" b="1" dirty="0" smtClean="0">
              <a:solidFill>
                <a:schemeClr val="tx1">
                  <a:lumMod val="50000"/>
                </a:schemeClr>
              </a:solidFill>
              <a:cs typeface="B Yagut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fa-IR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آمار شیوع بیماری</a:t>
            </a: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رطوبت نسبی</a:t>
            </a: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درجه حرارت</a:t>
            </a: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بارندگی</a:t>
            </a: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ar-SA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جمعیت</a:t>
            </a: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fa-IR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طول جغرافیایی</a:t>
            </a: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fa-IR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عرض جغرافیایی</a:t>
            </a:r>
          </a:p>
          <a:p>
            <a:pPr algn="r" rtl="1">
              <a:buFontTx/>
              <a:buBlip>
                <a:blip r:embed="rId2"/>
              </a:buBlip>
              <a:defRPr/>
            </a:pPr>
            <a:r>
              <a:rPr lang="fa-IR" sz="2200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زمان</a:t>
            </a:r>
          </a:p>
          <a:p>
            <a:pPr algn="r" rtl="1">
              <a:buFontTx/>
              <a:buNone/>
              <a:defRPr/>
            </a:pP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cs typeface="B Yagut" pitchFamily="2" charset="-78"/>
              </a:rPr>
              <a:t>تهیه شده از سال های (2005 – 2009)</a:t>
            </a:r>
            <a:endParaRPr lang="fa-IR" sz="20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Blip>
                <a:blip r:embed="rId2"/>
              </a:buBlip>
              <a:defRPr/>
            </a:pPr>
            <a:endParaRPr lang="fa-IR" sz="2200" b="1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Tx/>
              <a:buNone/>
              <a:defRPr/>
            </a:pPr>
            <a:endParaRPr lang="fa-IR" sz="2600" b="1" dirty="0" smtClean="0">
              <a:solidFill>
                <a:schemeClr val="accent3">
                  <a:lumMod val="50000"/>
                </a:schemeClr>
              </a:solidFill>
              <a:cs typeface="B Yagut" pitchFamily="2" charset="-78"/>
            </a:endParaRPr>
          </a:p>
        </p:txBody>
      </p:sp>
      <p:pic>
        <p:nvPicPr>
          <p:cNvPr id="49156" name="Picture 3" descr="eart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82563"/>
            <a:ext cx="15478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288" y="5659438"/>
            <a:ext cx="6829425" cy="1166812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438912" indent="-32004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4"/>
              </a:buBlip>
              <a:defRPr/>
            </a:pPr>
            <a:r>
              <a:rPr lang="en-US" sz="2000" b="1" dirty="0">
                <a:solidFill>
                  <a:srgbClr val="41273D"/>
                </a:solidFill>
                <a:latin typeface="Times New Roman" pitchFamily="18" charset="0"/>
              </a:rPr>
              <a:t>MOD13Q1</a:t>
            </a:r>
            <a:r>
              <a:rPr lang="fa-IR" sz="2000" b="1" dirty="0">
                <a:solidFill>
                  <a:srgbClr val="41273D"/>
                </a:solidFill>
                <a:latin typeface="Times New Roman" pitchFamily="18" charset="0"/>
              </a:rPr>
              <a:t>(</a:t>
            </a:r>
            <a:r>
              <a:rPr lang="en-US" sz="2000" b="1" dirty="0">
                <a:solidFill>
                  <a:srgbClr val="41273D"/>
                </a:solidFill>
                <a:latin typeface="Times New Roman" pitchFamily="18" charset="0"/>
              </a:rPr>
              <a:t>EVI</a:t>
            </a:r>
            <a:r>
              <a:rPr lang="fa-IR" sz="2000" b="1" dirty="0">
                <a:solidFill>
                  <a:srgbClr val="41273D"/>
                </a:solidFill>
                <a:latin typeface="Times New Roman" pitchFamily="18" charset="0"/>
              </a:rPr>
              <a:t>): 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بازه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زمانی 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16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 روز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،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قدرت تفکیک مکانی 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250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 متر</a:t>
            </a:r>
            <a:endParaRPr lang="fa-IR" sz="2200" b="1" dirty="0">
              <a:solidFill>
                <a:srgbClr val="41273D"/>
              </a:solidFill>
              <a:latin typeface="+mn-lt"/>
              <a:cs typeface="B Nazanin" pitchFamily="2" charset="-78"/>
            </a:endParaRPr>
          </a:p>
          <a:p>
            <a:pPr marL="438912" indent="-32004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4"/>
              </a:buBlip>
              <a:defRPr/>
            </a:pPr>
            <a:r>
              <a:rPr lang="en-US" sz="2100" b="1" dirty="0">
                <a:solidFill>
                  <a:srgbClr val="41273D"/>
                </a:solidFill>
                <a:latin typeface="Times New Roman" pitchFamily="18" charset="0"/>
              </a:rPr>
              <a:t>(LST)MOD11A2</a:t>
            </a:r>
            <a:r>
              <a:rPr lang="fa-IR" sz="2100" b="1" dirty="0">
                <a:solidFill>
                  <a:srgbClr val="41273D"/>
                </a:solidFill>
                <a:latin typeface="Times New Roman" pitchFamily="18" charset="0"/>
              </a:rPr>
              <a:t>: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بازه زمانی 8 روز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،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قدرت تفکیک مکانی 1000 متر</a:t>
            </a:r>
            <a:endParaRPr lang="fa-IR" sz="2200" b="1" dirty="0">
              <a:solidFill>
                <a:srgbClr val="41273D"/>
              </a:solidFill>
              <a:latin typeface="+mn-lt"/>
              <a:cs typeface="B Nazanin" pitchFamily="2" charset="-78"/>
            </a:endParaRPr>
          </a:p>
          <a:p>
            <a:pPr marL="438912" indent="-32004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4"/>
              </a:buBlip>
              <a:defRPr/>
            </a:pPr>
            <a:r>
              <a:rPr lang="en-US" sz="2100" b="1" dirty="0">
                <a:solidFill>
                  <a:srgbClr val="41273D"/>
                </a:solidFill>
                <a:latin typeface="Times New Roman" pitchFamily="18" charset="0"/>
              </a:rPr>
              <a:t>MOD17A2</a:t>
            </a:r>
            <a:r>
              <a:rPr lang="fa-IR" sz="2100" b="1" dirty="0">
                <a:solidFill>
                  <a:srgbClr val="41273D"/>
                </a:solidFill>
                <a:latin typeface="Times New Roman" pitchFamily="18" charset="0"/>
              </a:rPr>
              <a:t>(</a:t>
            </a:r>
            <a:r>
              <a:rPr lang="en-US" sz="2100" b="1" dirty="0">
                <a:solidFill>
                  <a:srgbClr val="41273D"/>
                </a:solidFill>
                <a:latin typeface="Times New Roman" pitchFamily="18" charset="0"/>
              </a:rPr>
              <a:t>GPP</a:t>
            </a:r>
            <a:r>
              <a:rPr lang="fa-IR" sz="2100" b="1" dirty="0">
                <a:solidFill>
                  <a:srgbClr val="41273D"/>
                </a:solidFill>
                <a:latin typeface="Times New Roman" pitchFamily="18" charset="0"/>
              </a:rPr>
              <a:t>):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بازه زمانی 8 روز</a:t>
            </a:r>
            <a:r>
              <a:rPr lang="fa-IR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، </a:t>
            </a:r>
            <a:r>
              <a:rPr lang="ar-SA" sz="2200" b="1" dirty="0">
                <a:solidFill>
                  <a:srgbClr val="41273D"/>
                </a:solidFill>
                <a:latin typeface="+mn-lt"/>
                <a:cs typeface="B Nazanin" pitchFamily="2" charset="-78"/>
              </a:rPr>
              <a:t>قدرت تفکیک مکانی 1000 متر</a:t>
            </a:r>
            <a:endParaRPr lang="fa-IR" sz="20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5188" y="0"/>
            <a:ext cx="1928812" cy="6858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7215188" y="3071813"/>
            <a:ext cx="1914525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132272"/>
            <a:ext cx="6972320" cy="1147465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rtl="1">
              <a:defRPr/>
            </a:pP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مقایسه رابطه بیماری </a:t>
            </a:r>
            <a:r>
              <a:rPr lang="ar-SA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مشاهده</a:t>
            </a: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شده و خروجی </a:t>
            </a: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مدل</a:t>
            </a:r>
            <a:b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</a:b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</a:t>
            </a: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بعد از اعمال </a:t>
            </a: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فیلتر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1888" y="1774825"/>
            <a:ext cx="1800225" cy="1439863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7036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088" y="37036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74825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7036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37036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928688" y="57737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b="1">
                <a:solidFill>
                  <a:srgbClr val="7030A0"/>
                </a:solidFill>
                <a:cs typeface="B Yagut" pitchFamily="2" charset="-78"/>
              </a:rPr>
              <a:t>بازه زمانی ماهانه</a:t>
            </a:r>
            <a:endParaRPr lang="en-US" b="1">
              <a:solidFill>
                <a:srgbClr val="7030A0"/>
              </a:solidFill>
              <a:cs typeface="B Yagut" pitchFamily="2" charset="-78"/>
            </a:endParaRPr>
          </a:p>
        </p:txBody>
      </p:sp>
      <p:sp>
        <p:nvSpPr>
          <p:cNvPr id="50186" name="TextBox 10"/>
          <p:cNvSpPr txBox="1">
            <a:spLocks noChangeArrowheads="1"/>
          </p:cNvSpPr>
          <p:nvPr/>
        </p:nvSpPr>
        <p:spPr bwMode="auto">
          <a:xfrm>
            <a:off x="4857750" y="57737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b="1">
                <a:solidFill>
                  <a:srgbClr val="7030A0"/>
                </a:solidFill>
                <a:cs typeface="B Yagut" pitchFamily="2" charset="-78"/>
              </a:rPr>
              <a:t>بازه زمانی فصلی</a:t>
            </a:r>
            <a:endParaRPr lang="en-US" b="1">
              <a:solidFill>
                <a:srgbClr val="7030A0"/>
              </a:solidFill>
              <a:cs typeface="B Yagut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60913" y="32734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60475" y="32734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57625" y="5143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فیلتر دوهمسایگی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51435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فیلتر دوهمسایگی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10225" y="51435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فیلتر چهارهمسایگی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24038" y="51435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فیلتر چهارهمسایگی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10450" y="0"/>
            <a:ext cx="1733550" cy="68580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5825" y="66675"/>
            <a:ext cx="1908175" cy="53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35000"/>
              </a:lnSpc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cs typeface="B Yagut" pitchFamily="2" charset="-78"/>
            </a:endParaRPr>
          </a:p>
        </p:txBody>
      </p:sp>
      <p:sp>
        <p:nvSpPr>
          <p:cNvPr id="28" name="Pentagon 27"/>
          <p:cNvSpPr/>
          <p:nvPr/>
        </p:nvSpPr>
        <p:spPr>
          <a:xfrm flipH="1">
            <a:off x="7410450" y="3459163"/>
            <a:ext cx="1747838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" y="186497"/>
            <a:ext cx="7286676" cy="1252728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rtl="1">
              <a:defRPr/>
            </a:pP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مقایسه رابطه بیماری </a:t>
            </a:r>
            <a:r>
              <a:rPr lang="ar-SA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مشاهده</a:t>
            </a: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شده و خروجی </a:t>
            </a: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مدل</a:t>
            </a:r>
            <a:b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</a:b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</a:t>
            </a:r>
            <a:r>
              <a:rPr lang="fa-I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بعد از استفاده از داده های </a:t>
            </a: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مجاورت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631950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631950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50043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3500438"/>
            <a:ext cx="171450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8" name="TextBox 11"/>
          <p:cNvSpPr txBox="1">
            <a:spLocks noChangeArrowheads="1"/>
          </p:cNvSpPr>
          <p:nvPr/>
        </p:nvSpPr>
        <p:spPr bwMode="auto">
          <a:xfrm>
            <a:off x="500063" y="5815013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7030A0"/>
                </a:solidFill>
                <a:cs typeface="B Nazanin" pitchFamily="2" charset="-78"/>
              </a:rPr>
              <a:t>بازه زمانی ماهانه</a:t>
            </a:r>
            <a:endParaRPr lang="en-US" sz="2000" b="1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4357688" y="5815013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7030A0"/>
                </a:solidFill>
                <a:cs typeface="B Nazanin" pitchFamily="2" charset="-78"/>
              </a:rPr>
              <a:t>بازه زمانی فصلی</a:t>
            </a:r>
            <a:endParaRPr lang="en-US" sz="2000" b="1">
              <a:solidFill>
                <a:srgbClr val="7030A0"/>
              </a:solidFill>
              <a:cs typeface="B Nazanin" pitchFamily="2" charset="-7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498850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3" y="30718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88" y="30718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3375" y="500062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2875" y="5000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14500" y="49879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 و بیماری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00688" y="5000625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 و بیماری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0450" y="0"/>
            <a:ext cx="1733550" cy="6858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7397750" y="3792538"/>
            <a:ext cx="1747838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5825" y="-26988"/>
            <a:ext cx="1908175" cy="5365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35000"/>
              </a:lnSpc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429520" cy="936104"/>
          </a:xfrm>
        </p:spPr>
        <p:txBody>
          <a:bodyPr>
            <a:noAutofit/>
          </a:bodyPr>
          <a:lstStyle/>
          <a:p>
            <a:pPr rtl="1">
              <a:defRPr/>
            </a:pPr>
            <a:r>
              <a:rPr lang="fa-IR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مقایسه رابطه بیماری </a:t>
            </a:r>
            <a:r>
              <a:rPr lang="ar-SA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مشاهده</a:t>
            </a:r>
            <a:r>
              <a:rPr lang="fa-IR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 شده و خروجی مدل</a:t>
            </a:r>
            <a:br>
              <a:rPr lang="fa-IR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</a:br>
            <a:r>
              <a:rPr lang="fa-IR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بعد از استفاده از داده های ترکیب</a:t>
            </a:r>
            <a:endParaRPr lang="en-US" sz="25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703388"/>
            <a:ext cx="1800225" cy="1439862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643313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4525" y="3643313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025" y="1714500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643313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3643313"/>
            <a:ext cx="171450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89463" y="3214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5650" y="3214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اولیه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0688" y="51308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 و بیماری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71938" y="51308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71625" y="51308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 و بیماری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" y="51308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>
                <a:cs typeface="B Nazanin" pitchFamily="2" charset="-78"/>
              </a:rPr>
              <a:t>داده محیطی</a:t>
            </a:r>
            <a:endParaRPr lang="en-US" b="1">
              <a:cs typeface="B Nazanin" pitchFamily="2" charset="-78"/>
            </a:endParaRPr>
          </a:p>
        </p:txBody>
      </p:sp>
      <p:sp>
        <p:nvSpPr>
          <p:cNvPr id="52239" name="TextBox 16"/>
          <p:cNvSpPr txBox="1">
            <a:spLocks noChangeArrowheads="1"/>
          </p:cNvSpPr>
          <p:nvPr/>
        </p:nvSpPr>
        <p:spPr bwMode="auto">
          <a:xfrm>
            <a:off x="4643438" y="5929313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7030A0"/>
                </a:solidFill>
                <a:cs typeface="B Nazanin" pitchFamily="2" charset="-78"/>
              </a:rPr>
              <a:t>بازه زمانی فصلی</a:t>
            </a:r>
            <a:endParaRPr lang="en-US" sz="2000" b="1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52240" name="TextBox 17"/>
          <p:cNvSpPr txBox="1">
            <a:spLocks noChangeArrowheads="1"/>
          </p:cNvSpPr>
          <p:nvPr/>
        </p:nvSpPr>
        <p:spPr bwMode="auto">
          <a:xfrm>
            <a:off x="857250" y="5929313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7030A0"/>
                </a:solidFill>
                <a:cs typeface="B Nazanin" pitchFamily="2" charset="-78"/>
              </a:rPr>
              <a:t>بازه زمانی ماهانه</a:t>
            </a:r>
            <a:endParaRPr lang="en-US" sz="2000" b="1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0450" y="0"/>
            <a:ext cx="1733550" cy="68580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7397750" y="4627563"/>
            <a:ext cx="1747838" cy="357187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6143668" cy="71438"/>
          </a:xfrm>
        </p:spPr>
        <p:txBody>
          <a:bodyPr>
            <a:normAutofit fontScale="90000"/>
          </a:bodyPr>
          <a:lstStyle/>
          <a:p>
            <a:pPr rtl="1">
              <a:defRPr/>
            </a:pPr>
            <a:r>
              <a:rPr lang="fa-I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پهنه بندی بیماری در چهار بازه زمانی</a:t>
            </a:r>
            <a:r>
              <a:rPr lang="fa-IR" sz="3600" dirty="0" smtClean="0">
                <a:cs typeface="B Koodak" pitchFamily="2" charset="-78"/>
              </a:rPr>
              <a:t/>
            </a:r>
            <a:br>
              <a:rPr lang="fa-IR" sz="3600" dirty="0" smtClean="0">
                <a:cs typeface="B Koodak" pitchFamily="2" charset="-78"/>
              </a:rPr>
            </a:br>
            <a:endParaRPr lang="en-US" sz="3600" dirty="0" smtClean="0">
              <a:cs typeface="B Koodak" pitchFamily="2" charset="-78"/>
            </a:endParaRPr>
          </a:p>
        </p:txBody>
      </p:sp>
      <p:pic>
        <p:nvPicPr>
          <p:cNvPr id="9" name="Picture 8" descr="pmbymmmmmmmm - Copy -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576388"/>
            <a:ext cx="3040063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pmbsssssss - Copy -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585913"/>
            <a:ext cx="316865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pmbsheshssss - Copy -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4300538"/>
            <a:ext cx="3040063" cy="216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pmyyyyy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4300538"/>
            <a:ext cx="3090863" cy="216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02125" y="3846513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بازه زمانی فصلی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3" y="3846513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بازه زمانی ماهانه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0688" y="6426200"/>
            <a:ext cx="221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بازه زمانی سالانه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488" y="6426200"/>
            <a:ext cx="2643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بازه زمانی نیم سال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0450" y="0"/>
            <a:ext cx="1733550" cy="6858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7370763" y="5041900"/>
            <a:ext cx="1747837" cy="357188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نتيجه گيري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استفاده از </a:t>
            </a:r>
            <a:r>
              <a:rPr lang="en-US" dirty="0" smtClean="0"/>
              <a:t>  </a:t>
            </a:r>
            <a:r>
              <a:rPr lang="en-US" dirty="0" err="1" smtClean="0"/>
              <a:t>Geoinformatics</a:t>
            </a:r>
            <a:r>
              <a:rPr lang="fa-IR" dirty="0" smtClean="0"/>
              <a:t>در تجزيه و تحليل و مديريت سلامت با مزايا و جذابيت هاي زيادي همراه است </a:t>
            </a:r>
          </a:p>
          <a:p>
            <a:pPr algn="r" rtl="1"/>
            <a:r>
              <a:rPr lang="en-US" dirty="0" smtClean="0"/>
              <a:t>GIS</a:t>
            </a:r>
            <a:r>
              <a:rPr lang="fa-IR" dirty="0" smtClean="0"/>
              <a:t> تكنيكها و امكانات جديدي براي تجزيه و تحليل و مديريت سلامت ارائه ميدهد</a:t>
            </a:r>
          </a:p>
          <a:p>
            <a:pPr algn="r" rtl="1"/>
            <a:r>
              <a:rPr lang="fa-IR" dirty="0" smtClean="0"/>
              <a:t>با توسعه </a:t>
            </a:r>
            <a:r>
              <a:rPr lang="en-US" dirty="0" smtClean="0"/>
              <a:t>GIS</a:t>
            </a:r>
            <a:r>
              <a:rPr lang="fa-IR" dirty="0" smtClean="0"/>
              <a:t> روشهاي معمول براي جمع آوري، نمايش و استفاده از داده ها بايد مورد بازنگري و تجديد نظر قرار گيرند</a:t>
            </a:r>
          </a:p>
          <a:p>
            <a:pPr algn="r" rtl="1"/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u="sng" dirty="0" smtClean="0"/>
              <a:t>توسعه ديد و نگرش مكاني</a:t>
            </a:r>
            <a:r>
              <a:rPr lang="fa-IR" dirty="0" smtClean="0"/>
              <a:t> از مهمترين اقدامات و ضرورتها براي كار با </a:t>
            </a:r>
            <a:r>
              <a:rPr lang="en-US" dirty="0" smtClean="0"/>
              <a:t>GIS</a:t>
            </a:r>
            <a:r>
              <a:rPr lang="fa-IR" dirty="0" smtClean="0"/>
              <a:t> است  </a:t>
            </a:r>
          </a:p>
          <a:p>
            <a:pPr algn="r" rtl="1"/>
            <a:r>
              <a:rPr lang="fa-IR" dirty="0" smtClean="0"/>
              <a:t>”قطره قطره جمع گردد وانگهي دريا شود“ محدود به آب نيست! و در بسياري از موارد از جمله در مورد </a:t>
            </a:r>
            <a:r>
              <a:rPr lang="fa-IR" b="1" u="sng" dirty="0" smtClean="0"/>
              <a:t>اطلاعات</a:t>
            </a:r>
            <a:r>
              <a:rPr lang="fa-IR" dirty="0" smtClean="0"/>
              <a:t> نيز صادق است </a:t>
            </a:r>
            <a:endParaRPr lang="en-US" dirty="0" smtClean="0"/>
          </a:p>
          <a:p>
            <a:pPr algn="r" rtl="1"/>
            <a:r>
              <a:rPr lang="fa-IR" dirty="0" smtClean="0"/>
              <a:t>توجه به نيازها و ضرورتها، اصول، آموزش و استفاده صحيح از </a:t>
            </a:r>
            <a:r>
              <a:rPr lang="en-US" dirty="0" smtClean="0"/>
              <a:t>GIS</a:t>
            </a:r>
            <a:r>
              <a:rPr lang="fa-IR" dirty="0" smtClean="0"/>
              <a:t> ميتواند نقش مهمي در موفقيت آن در يك سازمان ايفا كند</a:t>
            </a:r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استفاده اصولي و يكپارچه از فن آوري هاي فضائي و اطلاعات، انواع سنجنده ها و ارتباطات نقش مهمي در ارتقائ وضعيت سنجش و مديريت سلامت ميتواند داشته باشد</a:t>
            </a:r>
          </a:p>
          <a:p>
            <a:pPr algn="r" rtl="1"/>
            <a:r>
              <a:rPr lang="fa-IR" u="sng" dirty="0" smtClean="0">
                <a:solidFill>
                  <a:srgbClr val="FF3300"/>
                </a:solidFill>
              </a:rPr>
              <a:t>و سر انجام اين كه:</a:t>
            </a:r>
          </a:p>
          <a:p>
            <a:pPr algn="r" rtl="1"/>
            <a:r>
              <a:rPr lang="fa-IR" u="sng" dirty="0" smtClean="0">
                <a:solidFill>
                  <a:srgbClr val="FF3300"/>
                </a:solidFill>
              </a:rPr>
              <a:t>تنها از طريق تحليل مكاني داده ها ميتوان ”آنچه فكر مي كنيم“ را به ”آنچه ميدانيم“ ارتقا داد</a:t>
            </a:r>
            <a:r>
              <a:rPr lang="fa-IR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z="4000" dirty="0" smtClean="0"/>
          </a:p>
          <a:p>
            <a:pPr algn="ctr" eaLnBrk="1" hangingPunct="1"/>
            <a:endParaRPr lang="en-US" sz="4400" dirty="0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fa-IR" sz="4000" dirty="0" smtClean="0">
                <a:solidFill>
                  <a:srgbClr val="FF0066"/>
                </a:solidFill>
              </a:rPr>
              <a:t>با </a:t>
            </a:r>
            <a:r>
              <a:rPr lang="fa-IR" sz="4000" smtClean="0">
                <a:solidFill>
                  <a:srgbClr val="FF0066"/>
                </a:solidFill>
              </a:rPr>
              <a:t>تشکر و سپاس از </a:t>
            </a:r>
            <a:r>
              <a:rPr lang="fa-IR" sz="4000" dirty="0" smtClean="0">
                <a:solidFill>
                  <a:srgbClr val="FF0066"/>
                </a:solidFill>
              </a:rPr>
              <a:t>توجه شما</a:t>
            </a:r>
            <a:endParaRPr lang="en-US" sz="40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21571" name="Rectangle 3"/>
          <p:cNvSpPr>
            <a:spLocks noChangeArrowheads="1"/>
          </p:cNvSpPr>
          <p:nvPr/>
        </p:nvSpPr>
        <p:spPr bwMode="auto">
          <a:xfrm>
            <a:off x="8486" y="1357298"/>
            <a:ext cx="9135514" cy="37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rtl="1">
              <a:defRPr/>
            </a:pPr>
            <a:r>
              <a:rPr lang="fa-IR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با توسعه روزافزون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GIS</a:t>
            </a:r>
            <a:r>
              <a:rPr lang="fa-IR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، </a:t>
            </a:r>
          </a:p>
          <a:p>
            <a:pPr algn="ctr" rtl="1">
              <a:defRPr/>
            </a:pPr>
            <a:r>
              <a:rPr lang="fa-IR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کاربرد کامپیوتر فقط برای محاسبه و کارعددی نیست </a:t>
            </a:r>
          </a:p>
          <a:p>
            <a:pPr algn="ctr">
              <a:defRPr/>
            </a:pPr>
            <a:r>
              <a:rPr lang="fa-IR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بلکه</a:t>
            </a:r>
          </a:p>
          <a:p>
            <a:pPr algn="ctr">
              <a:defRPr/>
            </a:pPr>
            <a:r>
              <a:rPr lang="fa-IR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برای امداد رساني و نجات زندگی </a:t>
            </a:r>
            <a:r>
              <a:rPr lang="fa-IR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هاهم هست</a:t>
            </a:r>
            <a:endParaRPr 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 descr="1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549275"/>
            <a:ext cx="8496300" cy="6048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fa-IR"/>
              <a:t>بازيگران اصلي در داده هاي فضائي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en-US"/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2971800" y="2362200"/>
            <a:ext cx="2667000" cy="2514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429000" y="41148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ea typeface="MS PGothic" pitchFamily="34" charset="-128"/>
              </a:rPr>
              <a:t>COORDINATION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295400" y="4845050"/>
            <a:ext cx="28956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MS PGothic" pitchFamily="34" charset="-128"/>
              </a:rPr>
              <a:t>DATA &amp; INFORMATION</a:t>
            </a:r>
            <a:r>
              <a:rPr lang="en-US">
                <a:ea typeface="MS PGothic" pitchFamily="34" charset="-128"/>
              </a:rPr>
              <a:t> </a:t>
            </a:r>
            <a:r>
              <a:rPr lang="en-US" sz="1600" b="1">
                <a:ea typeface="MS PGothic" pitchFamily="34" charset="-128"/>
              </a:rPr>
              <a:t>CONTENT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ea typeface="MS PGothic" pitchFamily="34" charset="-128"/>
              </a:rPr>
              <a:t>SUPPLIERS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059113" y="1484313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ea typeface="MS PGothic" pitchFamily="34" charset="-128"/>
              </a:rPr>
              <a:t>USERS &amp;        DECISION-MAKERS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859338" y="4868863"/>
            <a:ext cx="26654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MS PGothic" pitchFamily="34" charset="-128"/>
              </a:rPr>
              <a:t>INFRASTUCTURE 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ea typeface="MS PGothic" pitchFamily="34" charset="-128"/>
              </a:rPr>
              <a:t>&amp; TECHNOLOGY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ea typeface="MS PGothic" pitchFamily="34" charset="-128"/>
              </a:rPr>
              <a:t>DEVELOPERS</a:t>
            </a:r>
            <a:r>
              <a:rPr lang="en-US" b="1">
                <a:ea typeface="MS PGothic" pitchFamily="34" charset="-128"/>
              </a:rPr>
              <a:t> 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2971800" y="2743200"/>
            <a:ext cx="9906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2590800" y="2667000"/>
            <a:ext cx="990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 flipV="1">
            <a:off x="4648200" y="2743200"/>
            <a:ext cx="9906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5029200" y="2667000"/>
            <a:ext cx="990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 rot="-3858712">
            <a:off x="2728119" y="3444081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ea typeface="MS PGothic" pitchFamily="34" charset="-128"/>
              </a:rPr>
              <a:t>SUPPLY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 rot="3697358">
            <a:off x="4701382" y="3482181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ea typeface="MS PGothic" pitchFamily="34" charset="-128"/>
              </a:rPr>
              <a:t>SUPPLY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 rot="-3771019">
            <a:off x="2361407" y="3291681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a typeface="MS PGothic" pitchFamily="34" charset="-128"/>
              </a:rPr>
              <a:t>NEED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 rot="3682894">
            <a:off x="5014119" y="3291681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a typeface="MS PGothic" pitchFamily="34" charset="-128"/>
              </a:rPr>
              <a:t>NEED</a:t>
            </a: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3962400" y="5029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40386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3924300" y="22050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3492500" y="1989138"/>
            <a:ext cx="177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sz="1600" b="1">
                <a:ea typeface="MS PGothic" pitchFamily="34" charset="-128"/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1-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7848600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Times New Roman" pitchFamily="18" charset="0"/>
            <a:cs typeface="Lot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Times New Roman" pitchFamily="18" charset="0"/>
            <a:cs typeface="Lotus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1496</Words>
  <Application>Microsoft Office PowerPoint</Application>
  <PresentationFormat>On-screen Show (4:3)</PresentationFormat>
  <Paragraphs>202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Slide 1</vt:lpstr>
      <vt:lpstr>Slide 2</vt:lpstr>
      <vt:lpstr>Slide 3</vt:lpstr>
      <vt:lpstr>Slide 4</vt:lpstr>
      <vt:lpstr>Slide 5</vt:lpstr>
      <vt:lpstr> </vt:lpstr>
      <vt:lpstr>Slide 7</vt:lpstr>
      <vt:lpstr>بازيگران اصلي در داده هاي فضائي</vt:lpstr>
      <vt:lpstr>Slide 9</vt:lpstr>
      <vt:lpstr>روند توسعه وتکامل GIS</vt:lpstr>
      <vt:lpstr>نقش حیاتی داده های سنجش از دور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نقش مهم زنجیره اطلاعات  "Information Chain" </vt:lpstr>
      <vt:lpstr> نمونه هائی از مسائل و نیازهای مهم در بخش مدیریت سلامت </vt:lpstr>
      <vt:lpstr>وظیفه و نقش ما در این آلودگیها؟؟</vt:lpstr>
      <vt:lpstr>برخی مسائل و مشگلات مهم در برنامه ریزی</vt:lpstr>
      <vt:lpstr>ویژه بودن اطلاعات مکانی</vt:lpstr>
      <vt:lpstr>برخی از کاربردهای مهم سنجش از دور و GIS در حل مسائل سلامت</vt:lpstr>
      <vt:lpstr>سه نقش مهم سنجش از دور و GIS در حل مسائل سلامت</vt:lpstr>
      <vt:lpstr>برخي كمكهاي GIS در حل مسائل سلامت</vt:lpstr>
      <vt:lpstr>تغييرات زماني: مالاريا</vt:lpstr>
      <vt:lpstr>Elevated Blood Level Cases Compared to Income</vt:lpstr>
      <vt:lpstr>Elevated Blood Level Cases Compared to Educational Attainment</vt:lpstr>
      <vt:lpstr>مرگ و مير ناشي از سرطان ريه در آمريكا</vt:lpstr>
      <vt:lpstr>Cases of Children with Elevated Blood Levels Compared to Housing Age</vt:lpstr>
      <vt:lpstr>مثالهائی از سئوالات مطرح در ارزیابی وضعيت سلامت</vt:lpstr>
      <vt:lpstr>سه كار اصلي در تحليل فضائي</vt:lpstr>
      <vt:lpstr>اهداف سه گانه در توسعه پايدار</vt:lpstr>
      <vt:lpstr>Slide 35</vt:lpstr>
      <vt:lpstr>پايداري: مدل اول</vt:lpstr>
      <vt:lpstr>پايداري: مدل دوم</vt:lpstr>
      <vt:lpstr>چرا سيستمهاي پشتيباني تصميم؟</vt:lpstr>
      <vt:lpstr>DSSهدف اصلی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مطالعه موردی</vt:lpstr>
      <vt:lpstr>دیاگرام تحقیق</vt:lpstr>
      <vt:lpstr>Slide 49</vt:lpstr>
      <vt:lpstr>مواد و روش ها</vt:lpstr>
      <vt:lpstr>مواد و روش ها</vt:lpstr>
      <vt:lpstr> مقایسه رابطه بیماری مشاهده شده و خروجی مدل  بعد از اعمال فیلتر</vt:lpstr>
      <vt:lpstr>مقایسه رابطه بیماری مشاهده شده و خروجی مدل  بعد از استفاده از داده های مجاورت</vt:lpstr>
      <vt:lpstr>مقایسه رابطه بیماری مشاهده شده و خروجی مدل بعد از استفاده از داده های ترکیب</vt:lpstr>
      <vt:lpstr>پهنه بندی بیماری در چهار بازه زمانی </vt:lpstr>
      <vt:lpstr>نتيجه گيري</vt:lpstr>
      <vt:lpstr>Slide 57</vt:lpstr>
      <vt:lpstr>Slide 58</vt:lpstr>
      <vt:lpstr>Slide 59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Remote Sensing Land Use Change Model for Bushehr Province of Iran</dc:title>
  <dc:creator>Ali</dc:creator>
  <cp:lastModifiedBy>amin</cp:lastModifiedBy>
  <cp:revision>165</cp:revision>
  <dcterms:created xsi:type="dcterms:W3CDTF">2004-10-21T19:46:26Z</dcterms:created>
  <dcterms:modified xsi:type="dcterms:W3CDTF">2014-09-22T21:47:05Z</dcterms:modified>
</cp:coreProperties>
</file>